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71" r:id="rId2"/>
  </p:sldMasterIdLst>
  <p:notesMasterIdLst>
    <p:notesMasterId r:id="rId52"/>
  </p:notesMasterIdLst>
  <p:sldIdLst>
    <p:sldId id="256" r:id="rId3"/>
    <p:sldId id="258" r:id="rId4"/>
    <p:sldId id="259" r:id="rId5"/>
    <p:sldId id="266" r:id="rId6"/>
    <p:sldId id="328" r:id="rId7"/>
    <p:sldId id="329" r:id="rId8"/>
    <p:sldId id="332" r:id="rId9"/>
    <p:sldId id="331" r:id="rId10"/>
    <p:sldId id="333" r:id="rId11"/>
    <p:sldId id="334" r:id="rId12"/>
    <p:sldId id="335" r:id="rId13"/>
    <p:sldId id="336" r:id="rId14"/>
    <p:sldId id="337" r:id="rId15"/>
    <p:sldId id="338" r:id="rId16"/>
    <p:sldId id="339" r:id="rId17"/>
    <p:sldId id="265" r:id="rId18"/>
    <p:sldId id="262" r:id="rId19"/>
    <p:sldId id="340" r:id="rId20"/>
    <p:sldId id="343" r:id="rId21"/>
    <p:sldId id="342" r:id="rId22"/>
    <p:sldId id="344" r:id="rId23"/>
    <p:sldId id="346" r:id="rId24"/>
    <p:sldId id="347" r:id="rId25"/>
    <p:sldId id="349" r:id="rId26"/>
    <p:sldId id="350" r:id="rId27"/>
    <p:sldId id="351" r:id="rId28"/>
    <p:sldId id="352" r:id="rId29"/>
    <p:sldId id="353" r:id="rId30"/>
    <p:sldId id="370" r:id="rId31"/>
    <p:sldId id="371" r:id="rId32"/>
    <p:sldId id="372" r:id="rId33"/>
    <p:sldId id="373" r:id="rId34"/>
    <p:sldId id="374" r:id="rId35"/>
    <p:sldId id="269" r:id="rId36"/>
    <p:sldId id="305" r:id="rId37"/>
    <p:sldId id="317" r:id="rId38"/>
    <p:sldId id="318" r:id="rId39"/>
    <p:sldId id="319" r:id="rId40"/>
    <p:sldId id="272" r:id="rId41"/>
    <p:sldId id="326" r:id="rId42"/>
    <p:sldId id="311" r:id="rId43"/>
    <p:sldId id="327" r:id="rId44"/>
    <p:sldId id="314" r:id="rId45"/>
    <p:sldId id="316" r:id="rId46"/>
    <p:sldId id="322" r:id="rId47"/>
    <p:sldId id="323" r:id="rId48"/>
    <p:sldId id="324" r:id="rId49"/>
    <p:sldId id="325" r:id="rId50"/>
    <p:sldId id="282" r:id="rId51"/>
  </p:sldIdLst>
  <p:sldSz cx="12192000" cy="6858000"/>
  <p:notesSz cx="6858000" cy="9144000"/>
  <p:custDataLst>
    <p:tags r:id="rId5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E81"/>
    <a:srgbClr val="C79EB7"/>
    <a:srgbClr val="2F62A8"/>
    <a:srgbClr val="004896"/>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41" autoAdjust="0"/>
    <p:restoredTop sz="95244" autoAdjust="0"/>
  </p:normalViewPr>
  <p:slideViewPr>
    <p:cSldViewPr snapToGrid="0" snapToObjects="1" showGuides="1">
      <p:cViewPr varScale="1">
        <p:scale>
          <a:sx n="88" d="100"/>
          <a:sy n="88" d="100"/>
        </p:scale>
        <p:origin x="394"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DD097E-F035-43F4-BF49-630C3FA14AC8}" type="datetimeFigureOut">
              <a:rPr lang="zh-CN" altLang="en-US" smtClean="0"/>
              <a:t>2023/6/6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B2D3CD-EDA1-4AF8-B263-AC30B9819FF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panose="020B0604020202020204" pitchFamily="34" charset="0"/>
              <a:buChar char="•"/>
              <a:defRPr sz="1400" b="0">
                <a:solidFill>
                  <a:schemeClr val="bg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rgbClr val="003E8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rgbClr val="003E8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solidFill>
            <a:srgbClr val="003E8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rgbClr val="003E81"/>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rgbClr val="003E81"/>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rgbClr val="003E81"/>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768069" y="-689529"/>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1000">
                  <a:srgbClr val="003E81">
                    <a:alpha val="42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0000">
                  <a:srgbClr val="003E81">
                    <a:alpha val="51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rgbClr val="003E81"/>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charset="-122"/>
                <a:ea typeface="微软雅黑" panose="020B0503020204020204" charset="-122"/>
                <a:cs typeface="微软雅黑" panose="020B050302020402020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17" name="组 16"/>
          <p:cNvGrpSpPr/>
          <p:nvPr userDrawn="1"/>
        </p:nvGrpSpPr>
        <p:grpSpPr>
          <a:xfrm>
            <a:off x="-2768069" y="-689529"/>
            <a:ext cx="8744932" cy="8460344"/>
            <a:chOff x="3447068" y="836877"/>
            <a:chExt cx="5039295" cy="4875300"/>
          </a:xfrm>
        </p:grpSpPr>
        <p:sp>
          <p:nvSpPr>
            <p:cNvPr id="18"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1000">
                  <a:srgbClr val="003E81">
                    <a:alpha val="42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21"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0000">
                  <a:srgbClr val="003E81">
                    <a:alpha val="51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19" name="组 18"/>
          <p:cNvGrpSpPr/>
          <p:nvPr userDrawn="1"/>
        </p:nvGrpSpPr>
        <p:grpSpPr>
          <a:xfrm>
            <a:off x="-2970361" y="-937528"/>
            <a:ext cx="8457367" cy="8765304"/>
            <a:chOff x="3330497" y="693967"/>
            <a:chExt cx="4873585" cy="5051034"/>
          </a:xfrm>
        </p:grpSpPr>
        <p:sp>
          <p:nvSpPr>
            <p:cNvPr id="20" name="椭圆 1"/>
            <p:cNvSpPr/>
            <p:nvPr userDrawn="1"/>
          </p:nvSpPr>
          <p:spPr>
            <a:xfrm>
              <a:off x="3330497" y="69396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rgbClr val="003E81">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25" name="椭圆 1"/>
            <p:cNvSpPr/>
            <p:nvPr userDrawn="1"/>
          </p:nvSpPr>
          <p:spPr>
            <a:xfrm rot="8851590">
              <a:off x="3330498" y="1252803"/>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0000">
                  <a:srgbClr val="003E81">
                    <a:alpha val="51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23" name="组 22"/>
          <p:cNvGrpSpPr/>
          <p:nvPr userDrawn="1"/>
        </p:nvGrpSpPr>
        <p:grpSpPr>
          <a:xfrm>
            <a:off x="-2768069" y="-689529"/>
            <a:ext cx="8744932" cy="8460344"/>
            <a:chOff x="3447068" y="836877"/>
            <a:chExt cx="5039295" cy="4875300"/>
          </a:xfrm>
        </p:grpSpPr>
        <p:sp>
          <p:nvSpPr>
            <p:cNvPr id="24"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1000">
                  <a:srgbClr val="003E81">
                    <a:alpha val="42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27"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rgbClr val="003E81"/>
                </a:gs>
                <a:gs pos="40000">
                  <a:srgbClr val="003E81">
                    <a:alpha val="51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rgbClr val="003E8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rgbClr val="003E8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rgbClr val="003E8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rgbClr val="003E8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rgbClr val="003E8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rgbClr val="003E8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rgbClr val="003E8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r>
              <a:rPr kumimoji="1" lang="en-US" altLang="zh-CN" dirty="0"/>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rgbClr val="003E81"/>
                </a:solidFill>
                <a:latin typeface="微软雅黑" panose="020B0503020204020204" charset="-122"/>
                <a:ea typeface="微软雅黑" panose="020B0503020204020204" charset="-122"/>
                <a:cs typeface="微软雅黑" panose="020B0503020204020204" charset="-122"/>
              </a:defRPr>
            </a:lvl1pPr>
            <a:lvl2pPr algn="ctr">
              <a:defRPr>
                <a:solidFill>
                  <a:schemeClr val="bg1"/>
                </a:solidFill>
                <a:latin typeface="微软雅黑" panose="020B0503020204020204" charset="-122"/>
                <a:ea typeface="微软雅黑" panose="020B0503020204020204" charset="-122"/>
                <a:cs typeface="微软雅黑" panose="020B0503020204020204" charset="-122"/>
              </a:defRPr>
            </a:lvl2pPr>
            <a:lvl3pPr algn="ctr">
              <a:defRPr>
                <a:solidFill>
                  <a:schemeClr val="bg1"/>
                </a:solidFill>
                <a:latin typeface="微软雅黑" panose="020B0503020204020204" charset="-122"/>
                <a:ea typeface="微软雅黑" panose="020B0503020204020204" charset="-122"/>
                <a:cs typeface="微软雅黑" panose="020B0503020204020204" charset="-122"/>
              </a:defRPr>
            </a:lvl3pPr>
            <a:lvl4pPr algn="ctr">
              <a:defRPr>
                <a:solidFill>
                  <a:schemeClr val="bg1"/>
                </a:solidFill>
                <a:latin typeface="微软雅黑" panose="020B0503020204020204" charset="-122"/>
                <a:ea typeface="微软雅黑" panose="020B0503020204020204" charset="-122"/>
                <a:cs typeface="微软雅黑" panose="020B0503020204020204" charset="-122"/>
              </a:defRPr>
            </a:lvl4pPr>
            <a:lvl5pPr algn="ctr">
              <a:defRPr>
                <a:solidFill>
                  <a:schemeClr val="bg1"/>
                </a:solidFill>
                <a:latin typeface="微软雅黑" panose="020B0503020204020204" charset="-122"/>
                <a:ea typeface="微软雅黑" panose="020B0503020204020204" charset="-122"/>
                <a:cs typeface="微软雅黑" panose="020B0503020204020204" charset="-122"/>
              </a:defRPr>
            </a:lvl5pPr>
          </a:lstStyle>
          <a:p>
            <a:pPr lvl="0"/>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emf"/><Relationship Id="rId1" Type="http://schemas.openxmlformats.org/officeDocument/2006/relationships/slideLayout" Target="../slideLayouts/slideLayout14.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Layout" Target="../slideLayouts/slideLayout14.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Layout" Target="../slideLayouts/slideLayout14.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emf"/><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emf"/><Relationship Id="rId1" Type="http://schemas.openxmlformats.org/officeDocument/2006/relationships/slideLayout" Target="../slideLayouts/slideLayout16.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Layout" Target="../slideLayouts/slideLayout16.xml"/><Relationship Id="rId1" Type="http://schemas.openxmlformats.org/officeDocument/2006/relationships/tags" Target="../tags/tag2.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Layout" Target="../slideLayouts/slideLayout16.xml"/><Relationship Id="rId1" Type="http://schemas.openxmlformats.org/officeDocument/2006/relationships/tags" Target="../tags/tag3.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Layout" Target="../slideLayouts/slideLayout16.xml"/><Relationship Id="rId1" Type="http://schemas.openxmlformats.org/officeDocument/2006/relationships/tags" Target="../tags/tag4.xml"/><Relationship Id="rId4" Type="http://schemas.openxmlformats.org/officeDocument/2006/relationships/image" Target="../media/image20.png"/></Relationships>
</file>

<file path=ppt/slides/_rels/slide3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Layout" Target="../slideLayouts/slideLayout16.xml"/><Relationship Id="rId1" Type="http://schemas.openxmlformats.org/officeDocument/2006/relationships/tags" Target="../tags/tag5.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emf"/></Relationships>
</file>

<file path=ppt/slides/_rels/slide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emf"/><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emf"/><Relationship Id="rId1" Type="http://schemas.openxmlformats.org/officeDocument/2006/relationships/slideLayout" Target="../slideLayouts/slideLayout1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emf"/><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emf"/><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662084" y="2144008"/>
            <a:ext cx="8084654" cy="1041761"/>
          </a:xfrm>
        </p:spPr>
        <p:txBody>
          <a:bodyPr/>
          <a:lstStyle/>
          <a:p>
            <a:r>
              <a:rPr kumimoji="1" lang="en-US" altLang="zh-CN" dirty="0"/>
              <a:t>WEB</a:t>
            </a:r>
            <a:r>
              <a:rPr kumimoji="1" lang="zh-CN" altLang="en-US" dirty="0"/>
              <a:t>工程项目最终验收</a:t>
            </a:r>
          </a:p>
        </p:txBody>
      </p:sp>
      <p:sp>
        <p:nvSpPr>
          <p:cNvPr id="3" name="文本占位符 2"/>
          <p:cNvSpPr>
            <a:spLocks noGrp="1"/>
          </p:cNvSpPr>
          <p:nvPr>
            <p:ph type="body" sz="quarter" idx="14"/>
          </p:nvPr>
        </p:nvSpPr>
        <p:spPr>
          <a:xfrm>
            <a:off x="2662084" y="3145978"/>
            <a:ext cx="8084654" cy="588643"/>
          </a:xfrm>
        </p:spPr>
        <p:txBody>
          <a:bodyPr/>
          <a:lstStyle/>
          <a:p>
            <a:r>
              <a:rPr kumimoji="1" lang="zh-CN" altLang="en-US" dirty="0"/>
              <a:t>项目名称：西电跳蚤市场</a:t>
            </a:r>
          </a:p>
        </p:txBody>
      </p:sp>
      <p:sp>
        <p:nvSpPr>
          <p:cNvPr id="4" name="文本占位符 3"/>
          <p:cNvSpPr>
            <a:spLocks noGrp="1"/>
          </p:cNvSpPr>
          <p:nvPr>
            <p:ph type="body" sz="quarter" idx="15"/>
          </p:nvPr>
        </p:nvSpPr>
        <p:spPr>
          <a:xfrm>
            <a:off x="2662084" y="3828654"/>
            <a:ext cx="8084654" cy="1386027"/>
          </a:xfrm>
        </p:spPr>
        <p:txBody>
          <a:bodyPr/>
          <a:lstStyle/>
          <a:p>
            <a:r>
              <a:rPr kumimoji="1" lang="zh-CN" altLang="en-US" sz="1800" dirty="0"/>
              <a:t>第</a:t>
            </a:r>
            <a:r>
              <a:rPr kumimoji="1" lang="en-US" altLang="zh-CN" sz="1800" dirty="0"/>
              <a:t>10</a:t>
            </a:r>
            <a:r>
              <a:rPr kumimoji="1" lang="zh-CN" altLang="en-US" sz="1800" dirty="0"/>
              <a:t>组</a:t>
            </a:r>
            <a:r>
              <a:rPr kumimoji="1" lang="en-US" altLang="zh-CN" sz="1800" dirty="0"/>
              <a:t>   </a:t>
            </a:r>
            <a:r>
              <a:rPr kumimoji="1" lang="zh-CN" altLang="en-US" sz="1800" dirty="0"/>
              <a:t>组长：许小宇</a:t>
            </a:r>
            <a:r>
              <a:rPr kumimoji="1" lang="en-US" altLang="zh-CN" sz="1800" dirty="0"/>
              <a:t>	</a:t>
            </a:r>
          </a:p>
          <a:p>
            <a:r>
              <a:rPr kumimoji="1" lang="zh-CN" altLang="en-US" sz="1800" dirty="0"/>
              <a:t>小组成员：高立新、张桓箫、沈佳翔、曹星宇、赵城宇、宋梓闻、吕一东</a:t>
            </a:r>
            <a:endParaRPr kumimoji="1" lang="en-US" altLang="zh-CN" sz="1800" dirty="0"/>
          </a:p>
          <a:p>
            <a:r>
              <a:rPr kumimoji="1" lang="zh-CN" altLang="en-US" sz="1800" dirty="0"/>
              <a:t>汇报人：沈佳翔</a:t>
            </a:r>
            <a:endParaRPr kumimoji="1" lang="en-US" altLang="zh-CN" sz="1800" dirty="0"/>
          </a:p>
        </p:txBody>
      </p:sp>
      <p:pic>
        <p:nvPicPr>
          <p:cNvPr id="7" name="图片 6"/>
          <p:cNvPicPr>
            <a:picLocks noChangeAspect="1"/>
          </p:cNvPicPr>
          <p:nvPr/>
        </p:nvPicPr>
        <p:blipFill>
          <a:blip r:embed="rId2">
            <a:lum bright="100000"/>
          </a:blip>
          <a:stretch>
            <a:fillRect/>
          </a:stretch>
        </p:blipFill>
        <p:spPr>
          <a:xfrm>
            <a:off x="5037156" y="6093921"/>
            <a:ext cx="2117688" cy="5707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4118043" y="987948"/>
            <a:ext cx="2575178"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smtClean="0">
                <a:solidFill>
                  <a:schemeClr val="tx1">
                    <a:lumMod val="75000"/>
                    <a:lumOff val="25000"/>
                  </a:schemeClr>
                </a:solidFill>
                <a:latin typeface="+mn-ea"/>
              </a:rPr>
              <a:t>所有组件</a:t>
            </a:r>
            <a:r>
              <a:rPr lang="zh-CN" altLang="en-US" sz="2000" b="1" dirty="0">
                <a:solidFill>
                  <a:schemeClr val="tx1">
                    <a:lumMod val="75000"/>
                    <a:lumOff val="25000"/>
                  </a:schemeClr>
                </a:solidFill>
                <a:latin typeface="+mn-ea"/>
              </a:rPr>
              <a:t>的</a:t>
            </a:r>
            <a:r>
              <a:rPr lang="en-US" altLang="zh-CN" sz="2000" b="1" dirty="0" err="1">
                <a:solidFill>
                  <a:schemeClr val="tx1">
                    <a:lumMod val="75000"/>
                    <a:lumOff val="25000"/>
                  </a:schemeClr>
                </a:solidFill>
                <a:latin typeface="+mn-ea"/>
              </a:rPr>
              <a:t>vue</a:t>
            </a:r>
            <a:r>
              <a:rPr lang="zh-CN" altLang="en-US" sz="2000" b="1" dirty="0">
                <a:solidFill>
                  <a:schemeClr val="tx1">
                    <a:lumMod val="75000"/>
                    <a:lumOff val="25000"/>
                  </a:schemeClr>
                </a:solidFill>
                <a:latin typeface="+mn-ea"/>
              </a:rPr>
              <a:t>文件</a:t>
            </a:r>
            <a:endParaRPr lang="en-US" altLang="zh-CN" sz="2000" b="1" dirty="0">
              <a:solidFill>
                <a:schemeClr val="tx1">
                  <a:lumMod val="75000"/>
                  <a:lumOff val="25000"/>
                </a:schemeClr>
              </a:solidFill>
              <a:latin typeface="+mn-ea"/>
            </a:endParaRPr>
          </a:p>
        </p:txBody>
      </p:sp>
      <p:pic>
        <p:nvPicPr>
          <p:cNvPr id="5" name="图片 4"/>
          <p:cNvPicPr>
            <a:picLocks noChangeAspect="1"/>
          </p:cNvPicPr>
          <p:nvPr/>
        </p:nvPicPr>
        <p:blipFill>
          <a:blip r:embed="rId3"/>
          <a:stretch>
            <a:fillRect/>
          </a:stretch>
        </p:blipFill>
        <p:spPr>
          <a:xfrm>
            <a:off x="6484821" y="1727620"/>
            <a:ext cx="2310539" cy="3644264"/>
          </a:xfrm>
          <a:prstGeom prst="rect">
            <a:avLst/>
          </a:prstGeom>
        </p:spPr>
      </p:pic>
      <p:pic>
        <p:nvPicPr>
          <p:cNvPr id="6" name="图片 5"/>
          <p:cNvPicPr>
            <a:picLocks noChangeAspect="1"/>
          </p:cNvPicPr>
          <p:nvPr/>
        </p:nvPicPr>
        <p:blipFill>
          <a:blip r:embed="rId4"/>
          <a:stretch>
            <a:fillRect/>
          </a:stretch>
        </p:blipFill>
        <p:spPr>
          <a:xfrm>
            <a:off x="1881754" y="1727619"/>
            <a:ext cx="2615883" cy="364426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3472016" y="979628"/>
            <a:ext cx="4048192"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err="1">
                <a:solidFill>
                  <a:schemeClr val="tx1">
                    <a:lumMod val="75000"/>
                    <a:lumOff val="25000"/>
                  </a:schemeClr>
                </a:solidFill>
                <a:latin typeface="+mn-ea"/>
              </a:rPr>
              <a:t>Socket.cjs</a:t>
            </a:r>
            <a:r>
              <a:rPr lang="zh-CN" altLang="en-US" sz="2000" b="1" dirty="0">
                <a:solidFill>
                  <a:schemeClr val="tx1">
                    <a:lumMod val="75000"/>
                    <a:lumOff val="25000"/>
                  </a:schemeClr>
                </a:solidFill>
                <a:latin typeface="+mn-ea"/>
              </a:rPr>
              <a:t>：聊天后端服务器</a:t>
            </a:r>
            <a:endParaRPr lang="en-US" altLang="zh-CN" sz="2000" b="1" dirty="0">
              <a:solidFill>
                <a:schemeClr val="tx1">
                  <a:lumMod val="75000"/>
                  <a:lumOff val="25000"/>
                </a:schemeClr>
              </a:solidFill>
              <a:latin typeface="+mn-ea"/>
            </a:endParaRPr>
          </a:p>
        </p:txBody>
      </p:sp>
      <p:pic>
        <p:nvPicPr>
          <p:cNvPr id="6" name="图片 5"/>
          <p:cNvPicPr>
            <a:picLocks noChangeAspect="1"/>
          </p:cNvPicPr>
          <p:nvPr/>
        </p:nvPicPr>
        <p:blipFill>
          <a:blip r:embed="rId3"/>
          <a:stretch>
            <a:fillRect/>
          </a:stretch>
        </p:blipFill>
        <p:spPr>
          <a:xfrm>
            <a:off x="1382401" y="1656283"/>
            <a:ext cx="2615883" cy="3644264"/>
          </a:xfrm>
          <a:prstGeom prst="rect">
            <a:avLst/>
          </a:prstGeom>
        </p:spPr>
      </p:pic>
      <p:pic>
        <p:nvPicPr>
          <p:cNvPr id="4" name="图片 3"/>
          <p:cNvPicPr>
            <a:picLocks noChangeAspect="1"/>
          </p:cNvPicPr>
          <p:nvPr/>
        </p:nvPicPr>
        <p:blipFill>
          <a:blip r:embed="rId4"/>
          <a:stretch>
            <a:fillRect/>
          </a:stretch>
        </p:blipFill>
        <p:spPr>
          <a:xfrm>
            <a:off x="5444096" y="1756145"/>
            <a:ext cx="5273497" cy="3444539"/>
          </a:xfrm>
          <a:prstGeom prst="rect">
            <a:avLst/>
          </a:prstGeom>
        </p:spPr>
      </p:pic>
      <p:sp>
        <p:nvSpPr>
          <p:cNvPr id="14" name="矩形 13"/>
          <p:cNvSpPr/>
          <p:nvPr/>
        </p:nvSpPr>
        <p:spPr>
          <a:xfrm>
            <a:off x="1474407" y="5045235"/>
            <a:ext cx="1281672" cy="246167"/>
          </a:xfrm>
          <a:prstGeom prst="rect">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3111490" y="861324"/>
            <a:ext cx="4391778" cy="49244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err="1">
                <a:solidFill>
                  <a:schemeClr val="tx1">
                    <a:lumMod val="75000"/>
                    <a:lumOff val="25000"/>
                  </a:schemeClr>
                </a:solidFill>
                <a:latin typeface="+mn-ea"/>
              </a:rPr>
              <a:t>Server.cjs</a:t>
            </a:r>
            <a:r>
              <a:rPr lang="zh-CN" altLang="en-US" sz="2000" b="1" dirty="0" smtClean="0">
                <a:solidFill>
                  <a:schemeClr val="tx1">
                    <a:lumMod val="75000"/>
                    <a:lumOff val="25000"/>
                  </a:schemeClr>
                </a:solidFill>
                <a:latin typeface="+mn-ea"/>
              </a:rPr>
              <a:t>：后端数据库</a:t>
            </a:r>
            <a:r>
              <a:rPr lang="en-US" altLang="zh-CN" sz="2000" b="1" dirty="0" err="1">
                <a:solidFill>
                  <a:schemeClr val="tx1">
                    <a:lumMod val="75000"/>
                    <a:lumOff val="25000"/>
                  </a:schemeClr>
                </a:solidFill>
                <a:latin typeface="+mn-ea"/>
              </a:rPr>
              <a:t>api</a:t>
            </a:r>
            <a:r>
              <a:rPr lang="zh-CN" altLang="en-US" sz="2000" b="1" dirty="0">
                <a:solidFill>
                  <a:schemeClr val="tx1">
                    <a:lumMod val="75000"/>
                    <a:lumOff val="25000"/>
                  </a:schemeClr>
                </a:solidFill>
                <a:latin typeface="+mn-ea"/>
              </a:rPr>
              <a:t>服务器</a:t>
            </a:r>
            <a:endParaRPr lang="en-US" altLang="zh-CN" sz="2000" b="1" dirty="0">
              <a:solidFill>
                <a:schemeClr val="tx1">
                  <a:lumMod val="75000"/>
                  <a:lumOff val="25000"/>
                </a:schemeClr>
              </a:solidFill>
              <a:latin typeface="+mn-ea"/>
            </a:endParaRPr>
          </a:p>
        </p:txBody>
      </p:sp>
      <p:pic>
        <p:nvPicPr>
          <p:cNvPr id="6" name="图片 5"/>
          <p:cNvPicPr>
            <a:picLocks noChangeAspect="1"/>
          </p:cNvPicPr>
          <p:nvPr/>
        </p:nvPicPr>
        <p:blipFill>
          <a:blip r:embed="rId3"/>
          <a:stretch>
            <a:fillRect/>
          </a:stretch>
        </p:blipFill>
        <p:spPr>
          <a:xfrm>
            <a:off x="1382401" y="1656283"/>
            <a:ext cx="2615883" cy="3644264"/>
          </a:xfrm>
          <a:prstGeom prst="rect">
            <a:avLst/>
          </a:prstGeom>
        </p:spPr>
      </p:pic>
      <p:pic>
        <p:nvPicPr>
          <p:cNvPr id="4" name="图片 3"/>
          <p:cNvPicPr>
            <a:picLocks noChangeAspect="1"/>
          </p:cNvPicPr>
          <p:nvPr/>
        </p:nvPicPr>
        <p:blipFill>
          <a:blip r:embed="rId4"/>
          <a:stretch>
            <a:fillRect/>
          </a:stretch>
        </p:blipFill>
        <p:spPr>
          <a:xfrm>
            <a:off x="5305933" y="1662632"/>
            <a:ext cx="5274310" cy="3637915"/>
          </a:xfrm>
          <a:prstGeom prst="rect">
            <a:avLst/>
          </a:prstGeom>
        </p:spPr>
      </p:pic>
      <p:sp>
        <p:nvSpPr>
          <p:cNvPr id="11" name="矩形 10"/>
          <p:cNvSpPr/>
          <p:nvPr/>
        </p:nvSpPr>
        <p:spPr>
          <a:xfrm>
            <a:off x="1474407" y="4780059"/>
            <a:ext cx="1281672" cy="246167"/>
          </a:xfrm>
          <a:prstGeom prst="rect">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4589061" y="979628"/>
            <a:ext cx="2575178"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err="1">
                <a:solidFill>
                  <a:schemeClr val="tx1">
                    <a:lumMod val="75000"/>
                    <a:lumOff val="25000"/>
                  </a:schemeClr>
                </a:solidFill>
                <a:latin typeface="+mn-ea"/>
              </a:rPr>
              <a:t>App.vue</a:t>
            </a:r>
            <a:r>
              <a:rPr lang="zh-CN" altLang="en-US" sz="2000" b="1" dirty="0">
                <a:solidFill>
                  <a:schemeClr val="tx1">
                    <a:lumMod val="75000"/>
                    <a:lumOff val="25000"/>
                  </a:schemeClr>
                </a:solidFill>
                <a:latin typeface="+mn-ea"/>
              </a:rPr>
              <a:t>：主页面</a:t>
            </a:r>
            <a:endParaRPr lang="en-US" altLang="zh-CN" sz="2000" b="1" dirty="0">
              <a:solidFill>
                <a:schemeClr val="tx1">
                  <a:lumMod val="75000"/>
                  <a:lumOff val="25000"/>
                </a:schemeClr>
              </a:solidFill>
              <a:latin typeface="+mn-ea"/>
            </a:endParaRPr>
          </a:p>
        </p:txBody>
      </p:sp>
      <p:pic>
        <p:nvPicPr>
          <p:cNvPr id="6" name="图片 5"/>
          <p:cNvPicPr>
            <a:picLocks noChangeAspect="1"/>
          </p:cNvPicPr>
          <p:nvPr/>
        </p:nvPicPr>
        <p:blipFill>
          <a:blip r:embed="rId3"/>
          <a:stretch>
            <a:fillRect/>
          </a:stretch>
        </p:blipFill>
        <p:spPr>
          <a:xfrm>
            <a:off x="1382401" y="1656283"/>
            <a:ext cx="2615883" cy="3644264"/>
          </a:xfrm>
          <a:prstGeom prst="rect">
            <a:avLst/>
          </a:prstGeom>
        </p:spPr>
      </p:pic>
      <p:pic>
        <p:nvPicPr>
          <p:cNvPr id="8" name="图片 7"/>
          <p:cNvPicPr>
            <a:picLocks noChangeAspect="1"/>
          </p:cNvPicPr>
          <p:nvPr/>
        </p:nvPicPr>
        <p:blipFill>
          <a:blip r:embed="rId4"/>
          <a:stretch>
            <a:fillRect/>
          </a:stretch>
        </p:blipFill>
        <p:spPr>
          <a:xfrm>
            <a:off x="4856944" y="1606868"/>
            <a:ext cx="5952655" cy="3644263"/>
          </a:xfrm>
          <a:prstGeom prst="rect">
            <a:avLst/>
          </a:prstGeom>
        </p:spPr>
      </p:pic>
      <p:sp>
        <p:nvSpPr>
          <p:cNvPr id="13" name="矩形 12"/>
          <p:cNvSpPr/>
          <p:nvPr/>
        </p:nvSpPr>
        <p:spPr>
          <a:xfrm>
            <a:off x="1474407" y="2283747"/>
            <a:ext cx="1281672" cy="246167"/>
          </a:xfrm>
          <a:prstGeom prst="rect">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4268502" y="864498"/>
            <a:ext cx="2575178"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err="1">
                <a:solidFill>
                  <a:schemeClr val="tx1">
                    <a:lumMod val="75000"/>
                    <a:lumOff val="25000"/>
                  </a:schemeClr>
                </a:solidFill>
                <a:latin typeface="+mn-ea"/>
              </a:rPr>
              <a:t>Index.ts</a:t>
            </a:r>
            <a:r>
              <a:rPr lang="zh-CN" altLang="en-US" sz="2000" b="1" dirty="0">
                <a:solidFill>
                  <a:schemeClr val="tx1">
                    <a:lumMod val="75000"/>
                    <a:lumOff val="25000"/>
                  </a:schemeClr>
                </a:solidFill>
                <a:latin typeface="+mn-ea"/>
              </a:rPr>
              <a:t>：路由文件</a:t>
            </a:r>
          </a:p>
        </p:txBody>
      </p:sp>
      <p:pic>
        <p:nvPicPr>
          <p:cNvPr id="6" name="图片 5"/>
          <p:cNvPicPr>
            <a:picLocks noChangeAspect="1"/>
          </p:cNvPicPr>
          <p:nvPr/>
        </p:nvPicPr>
        <p:blipFill>
          <a:blip r:embed="rId3"/>
          <a:stretch>
            <a:fillRect/>
          </a:stretch>
        </p:blipFill>
        <p:spPr>
          <a:xfrm>
            <a:off x="1382401" y="1656283"/>
            <a:ext cx="2615883" cy="3644264"/>
          </a:xfrm>
          <a:prstGeom prst="rect">
            <a:avLst/>
          </a:prstGeom>
        </p:spPr>
      </p:pic>
      <p:pic>
        <p:nvPicPr>
          <p:cNvPr id="4" name="图片 3"/>
          <p:cNvPicPr>
            <a:picLocks noChangeAspect="1"/>
          </p:cNvPicPr>
          <p:nvPr/>
        </p:nvPicPr>
        <p:blipFill>
          <a:blip r:embed="rId4"/>
          <a:stretch>
            <a:fillRect/>
          </a:stretch>
        </p:blipFill>
        <p:spPr>
          <a:xfrm>
            <a:off x="5346042" y="1474294"/>
            <a:ext cx="4363246" cy="4095903"/>
          </a:xfrm>
          <a:prstGeom prst="rect">
            <a:avLst/>
          </a:prstGeom>
        </p:spPr>
      </p:pic>
      <p:sp>
        <p:nvSpPr>
          <p:cNvPr id="7" name="矩形 6"/>
          <p:cNvSpPr/>
          <p:nvPr/>
        </p:nvSpPr>
        <p:spPr>
          <a:xfrm>
            <a:off x="1638999" y="2009427"/>
            <a:ext cx="1281672" cy="246167"/>
          </a:xfrm>
          <a:prstGeom prst="rect">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3425504" y="979628"/>
            <a:ext cx="3581848"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err="1">
                <a:solidFill>
                  <a:schemeClr val="tx1">
                    <a:lumMod val="75000"/>
                    <a:lumOff val="25000"/>
                  </a:schemeClr>
                </a:solidFill>
                <a:latin typeface="+mn-ea"/>
              </a:rPr>
              <a:t>Main.ts</a:t>
            </a:r>
            <a:r>
              <a:rPr lang="zh-CN" altLang="en-US" sz="2000" b="1" dirty="0">
                <a:solidFill>
                  <a:schemeClr val="tx1">
                    <a:lumMod val="75000"/>
                    <a:lumOff val="25000"/>
                  </a:schemeClr>
                </a:solidFill>
                <a:latin typeface="+mn-ea"/>
              </a:rPr>
              <a:t>：应用程序入口文件</a:t>
            </a:r>
            <a:endParaRPr lang="en-US" altLang="zh-CN" sz="2000" b="1" dirty="0">
              <a:solidFill>
                <a:schemeClr val="tx1">
                  <a:lumMod val="75000"/>
                  <a:lumOff val="25000"/>
                </a:schemeClr>
              </a:solidFill>
              <a:latin typeface="+mn-ea"/>
            </a:endParaRPr>
          </a:p>
        </p:txBody>
      </p:sp>
      <p:pic>
        <p:nvPicPr>
          <p:cNvPr id="6" name="图片 5"/>
          <p:cNvPicPr>
            <a:picLocks noChangeAspect="1"/>
          </p:cNvPicPr>
          <p:nvPr/>
        </p:nvPicPr>
        <p:blipFill>
          <a:blip r:embed="rId3"/>
          <a:stretch>
            <a:fillRect/>
          </a:stretch>
        </p:blipFill>
        <p:spPr>
          <a:xfrm>
            <a:off x="1525073" y="1824896"/>
            <a:ext cx="2615883" cy="3644264"/>
          </a:xfrm>
          <a:prstGeom prst="rect">
            <a:avLst/>
          </a:prstGeom>
        </p:spPr>
      </p:pic>
      <p:pic>
        <p:nvPicPr>
          <p:cNvPr id="4" name="图片 3"/>
          <p:cNvPicPr>
            <a:picLocks noChangeAspect="1"/>
          </p:cNvPicPr>
          <p:nvPr/>
        </p:nvPicPr>
        <p:blipFill>
          <a:blip r:embed="rId4"/>
          <a:stretch>
            <a:fillRect/>
          </a:stretch>
        </p:blipFill>
        <p:spPr>
          <a:xfrm>
            <a:off x="5018079" y="1683960"/>
            <a:ext cx="5273497" cy="4194412"/>
          </a:xfrm>
          <a:prstGeom prst="rect">
            <a:avLst/>
          </a:prstGeom>
        </p:spPr>
      </p:pic>
      <p:sp>
        <p:nvSpPr>
          <p:cNvPr id="5" name="矩形 4"/>
          <p:cNvSpPr/>
          <p:nvPr/>
        </p:nvSpPr>
        <p:spPr>
          <a:xfrm>
            <a:off x="1474407" y="2567211"/>
            <a:ext cx="1281672" cy="246167"/>
          </a:xfrm>
          <a:prstGeom prst="rect">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02</a:t>
            </a:r>
            <a:endParaRPr kumimoji="1" lang="zh-CN" altLang="en-US" dirty="0"/>
          </a:p>
        </p:txBody>
      </p:sp>
      <p:sp>
        <p:nvSpPr>
          <p:cNvPr id="3" name="文本占位符 2"/>
          <p:cNvSpPr>
            <a:spLocks noGrp="1"/>
          </p:cNvSpPr>
          <p:nvPr>
            <p:ph type="body" sz="quarter" idx="16"/>
          </p:nvPr>
        </p:nvSpPr>
        <p:spPr/>
        <p:txBody>
          <a:bodyPr/>
          <a:lstStyle/>
          <a:p>
            <a:r>
              <a:rPr kumimoji="1" lang="en-US" altLang="zh-CN" b="1" dirty="0"/>
              <a:t>WEB</a:t>
            </a:r>
            <a:r>
              <a:rPr kumimoji="1" lang="zh-CN" altLang="en-US" b="1" dirty="0"/>
              <a:t>应用测试</a:t>
            </a:r>
          </a:p>
        </p:txBody>
      </p:sp>
      <p:pic>
        <p:nvPicPr>
          <p:cNvPr id="5" name="图片 4"/>
          <p:cNvPicPr>
            <a:picLocks noChangeAspect="1"/>
          </p:cNvPicPr>
          <p:nvPr/>
        </p:nvPicPr>
        <p:blipFill>
          <a:blip r:embed="rId2">
            <a:lum bright="100000"/>
          </a:blip>
          <a:stretch>
            <a:fillRect/>
          </a:stretch>
        </p:blipFill>
        <p:spPr>
          <a:xfrm>
            <a:off x="5037156" y="6093921"/>
            <a:ext cx="2117688" cy="5707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1025311" y="1637384"/>
            <a:ext cx="2236510" cy="670120"/>
          </a:xfrm>
          <a:prstGeom prst="rect">
            <a:avLst/>
          </a:prstGeom>
        </p:spPr>
        <p:txBody>
          <a:bodyPr wrap="none">
            <a:spAutoFit/>
          </a:bodyPr>
          <a:lstStyle/>
          <a:p>
            <a:pPr lvl="0">
              <a:lnSpc>
                <a:spcPct val="130000"/>
              </a:lnSpc>
            </a:pPr>
            <a:r>
              <a:rPr lang="zh-CN" altLang="en-US" sz="3200" b="1" dirty="0">
                <a:solidFill>
                  <a:srgbClr val="003E81"/>
                </a:solidFill>
              </a:rPr>
              <a:t>单元测试：</a:t>
            </a:r>
            <a:endParaRPr lang="en-US" altLang="zh-CN" sz="3200" b="1" dirty="0">
              <a:solidFill>
                <a:srgbClr val="003E81"/>
              </a:solidFill>
            </a:endParaRPr>
          </a:p>
        </p:txBody>
      </p:sp>
      <p:sp>
        <p:nvSpPr>
          <p:cNvPr id="18" name="文本框 8"/>
          <p:cNvSpPr txBox="1"/>
          <p:nvPr/>
        </p:nvSpPr>
        <p:spPr>
          <a:xfrm>
            <a:off x="1737402" y="3052843"/>
            <a:ext cx="8717195" cy="14976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首先需要安装</a:t>
            </a:r>
            <a:r>
              <a:rPr lang="en-US" altLang="zh-CN" dirty="0">
                <a:solidFill>
                  <a:schemeClr val="tx1">
                    <a:lumMod val="75000"/>
                    <a:lumOff val="25000"/>
                  </a:schemeClr>
                </a:solidFill>
                <a:latin typeface="+mn-ea"/>
              </a:rPr>
              <a:t>Vue Test Utils</a:t>
            </a:r>
            <a:r>
              <a:rPr lang="zh-CN" altLang="en-US" dirty="0">
                <a:solidFill>
                  <a:schemeClr val="tx1">
                    <a:lumMod val="75000"/>
                    <a:lumOff val="25000"/>
                  </a:schemeClr>
                </a:solidFill>
                <a:latin typeface="+mn-ea"/>
              </a:rPr>
              <a:t>和</a:t>
            </a:r>
            <a:r>
              <a:rPr lang="en-US" altLang="zh-CN" dirty="0">
                <a:solidFill>
                  <a:schemeClr val="tx1">
                    <a:lumMod val="75000"/>
                    <a:lumOff val="25000"/>
                  </a:schemeClr>
                </a:solidFill>
                <a:latin typeface="+mn-ea"/>
              </a:rPr>
              <a:t>Jest</a:t>
            </a:r>
            <a:r>
              <a:rPr lang="zh-CN" altLang="en-US" dirty="0">
                <a:solidFill>
                  <a:schemeClr val="tx1">
                    <a:lumMod val="75000"/>
                    <a:lumOff val="25000"/>
                  </a:schemeClr>
                </a:solidFill>
                <a:latin typeface="+mn-ea"/>
              </a:rPr>
              <a:t>测试框架，通过命令行执行如下代码：</a:t>
            </a:r>
          </a:p>
          <a:p>
            <a:pPr>
              <a:lnSpc>
                <a:spcPct val="130000"/>
              </a:lnSpc>
            </a:pPr>
            <a:r>
              <a:rPr lang="en-US" altLang="zh-CN" dirty="0">
                <a:solidFill>
                  <a:schemeClr val="tx1">
                    <a:lumMod val="75000"/>
                    <a:lumOff val="25000"/>
                  </a:schemeClr>
                </a:solidFill>
                <a:latin typeface="+mn-ea"/>
              </a:rPr>
              <a:t>	</a:t>
            </a:r>
            <a:r>
              <a:rPr lang="en-US" altLang="zh-CN" dirty="0" err="1">
                <a:solidFill>
                  <a:schemeClr val="tx1">
                    <a:lumMod val="75000"/>
                    <a:lumOff val="25000"/>
                  </a:schemeClr>
                </a:solidFill>
                <a:latin typeface="+mn-ea"/>
              </a:rPr>
              <a:t>npm</a:t>
            </a:r>
            <a:r>
              <a:rPr lang="en-US" altLang="zh-CN" dirty="0">
                <a:solidFill>
                  <a:schemeClr val="tx1">
                    <a:lumMod val="75000"/>
                    <a:lumOff val="25000"/>
                  </a:schemeClr>
                </a:solidFill>
                <a:latin typeface="+mn-ea"/>
              </a:rPr>
              <a:t> install --save-dev @vue/test-utils jest </a:t>
            </a:r>
            <a:r>
              <a:rPr lang="en-US" altLang="zh-CN" dirty="0" err="1">
                <a:solidFill>
                  <a:schemeClr val="tx1">
                    <a:lumMod val="75000"/>
                    <a:lumOff val="25000"/>
                  </a:schemeClr>
                </a:solidFill>
                <a:latin typeface="+mn-ea"/>
              </a:rPr>
              <a:t>vue</a:t>
            </a:r>
            <a:r>
              <a:rPr lang="en-US" altLang="zh-CN" dirty="0">
                <a:solidFill>
                  <a:schemeClr val="tx1">
                    <a:lumMod val="75000"/>
                    <a:lumOff val="25000"/>
                  </a:schemeClr>
                </a:solidFill>
                <a:latin typeface="+mn-ea"/>
              </a:rPr>
              <a:t>-jest</a:t>
            </a:r>
          </a:p>
          <a:p>
            <a:pPr>
              <a:lnSpc>
                <a:spcPct val="130000"/>
              </a:lnSpc>
            </a:pPr>
            <a:endParaRPr lang="en-US" altLang="zh-CN" dirty="0">
              <a:solidFill>
                <a:schemeClr val="tx1">
                  <a:lumMod val="75000"/>
                  <a:lumOff val="25000"/>
                </a:schemeClr>
              </a:solidFill>
              <a:latin typeface="+mn-ea"/>
            </a:endParaRPr>
          </a:p>
          <a:p>
            <a:pPr>
              <a:lnSpc>
                <a:spcPct val="130000"/>
              </a:lnSpc>
            </a:pPr>
            <a:r>
              <a:rPr lang="zh-CN" altLang="en-US" dirty="0">
                <a:solidFill>
                  <a:schemeClr val="tx1">
                    <a:lumMod val="75000"/>
                    <a:lumOff val="25000"/>
                  </a:schemeClr>
                </a:solidFill>
                <a:latin typeface="+mn-ea"/>
              </a:rPr>
              <a:t>编写测试用例，在项目中创建一个</a:t>
            </a:r>
            <a:r>
              <a:rPr lang="en-US" altLang="zh-CN" dirty="0">
                <a:solidFill>
                  <a:schemeClr val="tx1">
                    <a:lumMod val="75000"/>
                    <a:lumOff val="25000"/>
                  </a:schemeClr>
                </a:solidFill>
                <a:latin typeface="+mn-ea"/>
              </a:rPr>
              <a:t>my-component.spec.js</a:t>
            </a:r>
            <a:r>
              <a:rPr lang="zh-CN" altLang="en-US" dirty="0">
                <a:solidFill>
                  <a:schemeClr val="tx1">
                    <a:lumMod val="75000"/>
                    <a:lumOff val="25000"/>
                  </a:schemeClr>
                </a:solidFill>
                <a:latin typeface="+mn-ea"/>
              </a:rPr>
              <a:t>文件来编写测试用例</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737170" y="1205484"/>
            <a:ext cx="2236510" cy="670120"/>
          </a:xfrm>
          <a:prstGeom prst="rect">
            <a:avLst/>
          </a:prstGeom>
        </p:spPr>
        <p:txBody>
          <a:bodyPr wrap="none">
            <a:spAutoFit/>
          </a:bodyPr>
          <a:lstStyle/>
          <a:p>
            <a:pPr lvl="0">
              <a:lnSpc>
                <a:spcPct val="130000"/>
              </a:lnSpc>
            </a:pPr>
            <a:r>
              <a:rPr lang="zh-CN" altLang="en-US" sz="3200" b="1" dirty="0">
                <a:solidFill>
                  <a:srgbClr val="003E81"/>
                </a:solidFill>
              </a:rPr>
              <a:t>单元测试：</a:t>
            </a:r>
            <a:endParaRPr lang="en-US" altLang="zh-CN" sz="3200" b="1" dirty="0">
              <a:solidFill>
                <a:srgbClr val="003E81"/>
              </a:solidFill>
            </a:endParaRPr>
          </a:p>
        </p:txBody>
      </p:sp>
      <p:sp>
        <p:nvSpPr>
          <p:cNvPr id="18" name="文本框 8"/>
          <p:cNvSpPr txBox="1"/>
          <p:nvPr/>
        </p:nvSpPr>
        <p:spPr>
          <a:xfrm>
            <a:off x="1601829" y="1878761"/>
            <a:ext cx="9199521" cy="525868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该测试用例测试了组件接收不同属性时是否能正确渲染内容</a:t>
            </a:r>
            <a:endParaRPr lang="en-US" altLang="zh-CN" dirty="0">
              <a:solidFill>
                <a:schemeClr val="tx1">
                  <a:lumMod val="75000"/>
                  <a:lumOff val="25000"/>
                </a:schemeClr>
              </a:solidFill>
              <a:latin typeface="+mn-ea"/>
            </a:endParaRPr>
          </a:p>
          <a:p>
            <a:pPr lvl="2">
              <a:lnSpc>
                <a:spcPct val="130000"/>
              </a:lnSpc>
            </a:pPr>
            <a:r>
              <a:rPr lang="en-US" altLang="zh-CN" sz="1400" dirty="0">
                <a:solidFill>
                  <a:schemeClr val="tx1">
                    <a:lumMod val="75000"/>
                    <a:lumOff val="25000"/>
                  </a:schemeClr>
                </a:solidFill>
                <a:latin typeface="+mn-ea"/>
              </a:rPr>
              <a:t>import { mount } from '@</a:t>
            </a:r>
            <a:r>
              <a:rPr lang="en-US" altLang="zh-CN" sz="1400" dirty="0" err="1">
                <a:solidFill>
                  <a:schemeClr val="tx1">
                    <a:lumMod val="75000"/>
                    <a:lumOff val="25000"/>
                  </a:schemeClr>
                </a:solidFill>
                <a:latin typeface="+mn-ea"/>
              </a:rPr>
              <a:t>vue</a:t>
            </a:r>
            <a:r>
              <a:rPr lang="en-US" altLang="zh-CN" sz="1400" dirty="0">
                <a:solidFill>
                  <a:schemeClr val="tx1">
                    <a:lumMod val="75000"/>
                    <a:lumOff val="25000"/>
                  </a:schemeClr>
                </a:solidFill>
                <a:latin typeface="+mn-ea"/>
              </a:rPr>
              <a:t>/test-utils'</a:t>
            </a:r>
          </a:p>
          <a:p>
            <a:pPr lvl="2">
              <a:lnSpc>
                <a:spcPct val="130000"/>
              </a:lnSpc>
            </a:pPr>
            <a:r>
              <a:rPr lang="en-US" altLang="zh-CN" sz="1400" dirty="0">
                <a:solidFill>
                  <a:schemeClr val="tx1">
                    <a:lumMod val="75000"/>
                    <a:lumOff val="25000"/>
                  </a:schemeClr>
                </a:solidFill>
                <a:latin typeface="+mn-ea"/>
              </a:rPr>
              <a:t>import </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 from './</a:t>
            </a:r>
            <a:r>
              <a:rPr lang="en-US" altLang="zh-CN" sz="1400" dirty="0" err="1">
                <a:solidFill>
                  <a:schemeClr val="tx1">
                    <a:lumMod val="75000"/>
                    <a:lumOff val="25000"/>
                  </a:schemeClr>
                </a:solidFill>
                <a:latin typeface="+mn-ea"/>
              </a:rPr>
              <a:t>MyComponent.vue</a:t>
            </a:r>
            <a:r>
              <a:rPr lang="en-US" altLang="zh-CN" sz="1400" dirty="0">
                <a:solidFill>
                  <a:schemeClr val="tx1">
                    <a:lumMod val="75000"/>
                    <a:lumOff val="25000"/>
                  </a:schemeClr>
                </a:solidFill>
                <a:latin typeface="+mn-ea"/>
              </a:rPr>
              <a:t>'</a:t>
            </a:r>
          </a:p>
          <a:p>
            <a:pPr lvl="2">
              <a:lnSpc>
                <a:spcPct val="130000"/>
              </a:lnSpc>
            </a:pPr>
            <a:r>
              <a:rPr lang="en-US" altLang="zh-CN" sz="1400" dirty="0">
                <a:solidFill>
                  <a:schemeClr val="tx1">
                    <a:lumMod val="75000"/>
                    <a:lumOff val="25000"/>
                  </a:schemeClr>
                </a:solidFill>
                <a:latin typeface="+mn-ea"/>
              </a:rPr>
              <a:t>describe('</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 () =&gt; {</a:t>
            </a:r>
          </a:p>
          <a:p>
            <a:pPr lvl="2">
              <a:lnSpc>
                <a:spcPct val="130000"/>
              </a:lnSpc>
            </a:pPr>
            <a:r>
              <a:rPr lang="en-US" altLang="zh-CN" sz="1400" dirty="0">
                <a:solidFill>
                  <a:schemeClr val="tx1">
                    <a:lumMod val="75000"/>
                    <a:lumOff val="25000"/>
                  </a:schemeClr>
                </a:solidFill>
                <a:latin typeface="+mn-ea"/>
              </a:rPr>
              <a:t>  it('renders correctly with different props', async () =&gt; {</a:t>
            </a:r>
          </a:p>
          <a:p>
            <a:pPr lvl="2">
              <a:lnSpc>
                <a:spcPct val="130000"/>
              </a:lnSpc>
            </a:pPr>
            <a:r>
              <a:rPr lang="en-US" altLang="zh-CN" sz="1400" dirty="0">
                <a:solidFill>
                  <a:schemeClr val="tx1">
                    <a:lumMod val="75000"/>
                    <a:lumOff val="25000"/>
                  </a:schemeClr>
                </a:solidFill>
                <a:latin typeface="+mn-ea"/>
              </a:rPr>
              <a:t>    const wrapper = mount(</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 {</a:t>
            </a:r>
          </a:p>
          <a:p>
            <a:pPr lvl="2">
              <a:lnSpc>
                <a:spcPct val="130000"/>
              </a:lnSpc>
            </a:pPr>
            <a:r>
              <a:rPr lang="en-US" altLang="zh-CN" sz="1400" dirty="0">
                <a:solidFill>
                  <a:schemeClr val="tx1">
                    <a:lumMod val="75000"/>
                    <a:lumOff val="25000"/>
                  </a:schemeClr>
                </a:solidFill>
                <a:latin typeface="+mn-ea"/>
              </a:rPr>
              <a:t>      props: {</a:t>
            </a:r>
          </a:p>
          <a:p>
            <a:pPr lvl="2">
              <a:lnSpc>
                <a:spcPct val="130000"/>
              </a:lnSpc>
            </a:pPr>
            <a:r>
              <a:rPr lang="en-US" altLang="zh-CN" sz="1400" dirty="0">
                <a:solidFill>
                  <a:schemeClr val="tx1">
                    <a:lumMod val="75000"/>
                    <a:lumOff val="25000"/>
                  </a:schemeClr>
                </a:solidFill>
                <a:latin typeface="+mn-ea"/>
              </a:rPr>
              <a:t>        title: 'Test Title',</a:t>
            </a:r>
          </a:p>
          <a:p>
            <a:pPr lvl="2">
              <a:lnSpc>
                <a:spcPct val="130000"/>
              </a:lnSpc>
            </a:pPr>
            <a:r>
              <a:rPr lang="en-US" altLang="zh-CN" sz="1400" dirty="0">
                <a:solidFill>
                  <a:schemeClr val="tx1">
                    <a:lumMod val="75000"/>
                    <a:lumOff val="25000"/>
                  </a:schemeClr>
                </a:solidFill>
                <a:latin typeface="+mn-ea"/>
              </a:rPr>
              <a:t>        description: 'Test Description',</a:t>
            </a:r>
          </a:p>
          <a:p>
            <a:pPr lvl="2">
              <a:lnSpc>
                <a:spcPct val="130000"/>
              </a:lnSpc>
            </a:pPr>
            <a:r>
              <a:rPr lang="en-US" altLang="zh-CN" sz="1400" dirty="0">
                <a:solidFill>
                  <a:schemeClr val="tx1">
                    <a:lumMod val="75000"/>
                    <a:lumOff val="25000"/>
                  </a:schemeClr>
                </a:solidFill>
                <a:latin typeface="+mn-ea"/>
              </a:rPr>
              <a:t>        image: 'test.jpg'</a:t>
            </a:r>
          </a:p>
          <a:p>
            <a:pPr lvl="2">
              <a:lnSpc>
                <a:spcPct val="130000"/>
              </a:lnSpc>
            </a:pPr>
            <a:r>
              <a:rPr lang="en-US" altLang="zh-CN" sz="1400" dirty="0">
                <a:solidFill>
                  <a:schemeClr val="tx1">
                    <a:lumMod val="75000"/>
                    <a:lumOff val="25000"/>
                  </a:schemeClr>
                </a:solidFill>
                <a:latin typeface="+mn-ea"/>
              </a:rPr>
              <a:t>      }</a:t>
            </a:r>
          </a:p>
          <a:p>
            <a:pPr lvl="2">
              <a:lnSpc>
                <a:spcPct val="130000"/>
              </a:lnSpc>
            </a:pPr>
            <a:r>
              <a:rPr lang="en-US" altLang="zh-CN" sz="1400" dirty="0">
                <a:solidFill>
                  <a:schemeClr val="tx1">
                    <a:lumMod val="75000"/>
                    <a:lumOff val="25000"/>
                  </a:schemeClr>
                </a:solidFill>
                <a:latin typeface="+mn-ea"/>
              </a:rPr>
              <a:t>    })</a:t>
            </a:r>
          </a:p>
          <a:p>
            <a:pPr lvl="2">
              <a:lnSpc>
                <a:spcPct val="130000"/>
              </a:lnSpc>
            </a:pPr>
            <a:r>
              <a:rPr lang="en-US" altLang="zh-CN" sz="1400" dirty="0">
                <a:solidFill>
                  <a:schemeClr val="tx1">
                    <a:lumMod val="75000"/>
                    <a:lumOff val="25000"/>
                  </a:schemeClr>
                </a:solidFill>
                <a:latin typeface="+mn-ea"/>
              </a:rPr>
              <a:t>    expect(</a:t>
            </a:r>
            <a:r>
              <a:rPr lang="en-US" altLang="zh-CN" sz="1400" dirty="0" err="1">
                <a:solidFill>
                  <a:schemeClr val="tx1">
                    <a:lumMod val="75000"/>
                    <a:lumOff val="25000"/>
                  </a:schemeClr>
                </a:solidFill>
                <a:latin typeface="+mn-ea"/>
              </a:rPr>
              <a:t>wrapper.find</a:t>
            </a:r>
            <a:r>
              <a:rPr lang="en-US" altLang="zh-CN" sz="1400" dirty="0">
                <a:solidFill>
                  <a:schemeClr val="tx1">
                    <a:lumMod val="75000"/>
                    <a:lumOff val="25000"/>
                  </a:schemeClr>
                </a:solidFill>
                <a:latin typeface="+mn-ea"/>
              </a:rPr>
              <a:t>('.title').text()).</a:t>
            </a:r>
            <a:r>
              <a:rPr lang="en-US" altLang="zh-CN" sz="1400" dirty="0" err="1">
                <a:solidFill>
                  <a:schemeClr val="tx1">
                    <a:lumMod val="75000"/>
                    <a:lumOff val="25000"/>
                  </a:schemeClr>
                </a:solidFill>
                <a:latin typeface="+mn-ea"/>
              </a:rPr>
              <a:t>toBe</a:t>
            </a:r>
            <a:r>
              <a:rPr lang="en-US" altLang="zh-CN" sz="1400" dirty="0">
                <a:solidFill>
                  <a:schemeClr val="tx1">
                    <a:lumMod val="75000"/>
                    <a:lumOff val="25000"/>
                  </a:schemeClr>
                </a:solidFill>
                <a:latin typeface="+mn-ea"/>
              </a:rPr>
              <a:t>('Test Title')</a:t>
            </a:r>
          </a:p>
          <a:p>
            <a:pPr lvl="2">
              <a:lnSpc>
                <a:spcPct val="130000"/>
              </a:lnSpc>
            </a:pPr>
            <a:r>
              <a:rPr lang="en-US" altLang="zh-CN" sz="1400" dirty="0">
                <a:solidFill>
                  <a:schemeClr val="tx1">
                    <a:lumMod val="75000"/>
                    <a:lumOff val="25000"/>
                  </a:schemeClr>
                </a:solidFill>
                <a:latin typeface="+mn-ea"/>
              </a:rPr>
              <a:t>    expect(</a:t>
            </a:r>
            <a:r>
              <a:rPr lang="en-US" altLang="zh-CN" sz="1400" dirty="0" err="1">
                <a:solidFill>
                  <a:schemeClr val="tx1">
                    <a:lumMod val="75000"/>
                    <a:lumOff val="25000"/>
                  </a:schemeClr>
                </a:solidFill>
                <a:latin typeface="+mn-ea"/>
              </a:rPr>
              <a:t>wrapper.find</a:t>
            </a:r>
            <a:r>
              <a:rPr lang="en-US" altLang="zh-CN" sz="1400" dirty="0">
                <a:solidFill>
                  <a:schemeClr val="tx1">
                    <a:lumMod val="75000"/>
                    <a:lumOff val="25000"/>
                  </a:schemeClr>
                </a:solidFill>
                <a:latin typeface="+mn-ea"/>
              </a:rPr>
              <a:t>('.description').text()).</a:t>
            </a:r>
            <a:r>
              <a:rPr lang="en-US" altLang="zh-CN" sz="1400" dirty="0" err="1">
                <a:solidFill>
                  <a:schemeClr val="tx1">
                    <a:lumMod val="75000"/>
                    <a:lumOff val="25000"/>
                  </a:schemeClr>
                </a:solidFill>
                <a:latin typeface="+mn-ea"/>
              </a:rPr>
              <a:t>toBe</a:t>
            </a:r>
            <a:r>
              <a:rPr lang="en-US" altLang="zh-CN" sz="1400" dirty="0">
                <a:solidFill>
                  <a:schemeClr val="tx1">
                    <a:lumMod val="75000"/>
                    <a:lumOff val="25000"/>
                  </a:schemeClr>
                </a:solidFill>
                <a:latin typeface="+mn-ea"/>
              </a:rPr>
              <a:t>('Test Description')</a:t>
            </a:r>
          </a:p>
          <a:p>
            <a:pPr lvl="2">
              <a:lnSpc>
                <a:spcPct val="130000"/>
              </a:lnSpc>
            </a:pPr>
            <a:r>
              <a:rPr lang="en-US" altLang="zh-CN" sz="1400" dirty="0">
                <a:solidFill>
                  <a:schemeClr val="tx1">
                    <a:lumMod val="75000"/>
                    <a:lumOff val="25000"/>
                  </a:schemeClr>
                </a:solidFill>
                <a:latin typeface="+mn-ea"/>
              </a:rPr>
              <a:t>    expect(</a:t>
            </a:r>
            <a:r>
              <a:rPr lang="en-US" altLang="zh-CN" sz="1400" dirty="0" err="1">
                <a:solidFill>
                  <a:schemeClr val="tx1">
                    <a:lumMod val="75000"/>
                    <a:lumOff val="25000"/>
                  </a:schemeClr>
                </a:solidFill>
                <a:latin typeface="+mn-ea"/>
              </a:rPr>
              <a:t>wrapper.find</a:t>
            </a:r>
            <a:r>
              <a:rPr lang="en-US" altLang="zh-CN" sz="1400" dirty="0">
                <a:solidFill>
                  <a:schemeClr val="tx1">
                    <a:lumMod val="75000"/>
                    <a:lumOff val="25000"/>
                  </a:schemeClr>
                </a:solidFill>
                <a:latin typeface="+mn-ea"/>
              </a:rPr>
              <a:t>('.image').attributes('</a:t>
            </a:r>
            <a:r>
              <a:rPr lang="en-US" altLang="zh-CN" sz="1400" dirty="0" err="1">
                <a:solidFill>
                  <a:schemeClr val="tx1">
                    <a:lumMod val="75000"/>
                    <a:lumOff val="25000"/>
                  </a:schemeClr>
                </a:solidFill>
                <a:latin typeface="+mn-ea"/>
              </a:rPr>
              <a:t>src</a:t>
            </a:r>
            <a:r>
              <a:rPr lang="en-US" altLang="zh-CN" sz="1400" dirty="0">
                <a:solidFill>
                  <a:schemeClr val="tx1">
                    <a:lumMod val="75000"/>
                    <a:lumOff val="25000"/>
                  </a:schemeClr>
                </a:solidFill>
                <a:latin typeface="+mn-ea"/>
              </a:rPr>
              <a:t>')).</a:t>
            </a:r>
            <a:r>
              <a:rPr lang="en-US" altLang="zh-CN" sz="1400" dirty="0" err="1">
                <a:solidFill>
                  <a:schemeClr val="tx1">
                    <a:lumMod val="75000"/>
                    <a:lumOff val="25000"/>
                  </a:schemeClr>
                </a:solidFill>
                <a:latin typeface="+mn-ea"/>
              </a:rPr>
              <a:t>toBe</a:t>
            </a:r>
            <a:r>
              <a:rPr lang="en-US" altLang="zh-CN" sz="1400" dirty="0">
                <a:solidFill>
                  <a:schemeClr val="tx1">
                    <a:lumMod val="75000"/>
                    <a:lumOff val="25000"/>
                  </a:schemeClr>
                </a:solidFill>
                <a:latin typeface="+mn-ea"/>
              </a:rPr>
              <a:t>('test.jpg')</a:t>
            </a:r>
          </a:p>
          <a:p>
            <a:pPr lvl="2">
              <a:lnSpc>
                <a:spcPct val="130000"/>
              </a:lnSpc>
            </a:pPr>
            <a:r>
              <a:rPr lang="en-US" altLang="zh-CN" sz="1400" dirty="0">
                <a:solidFill>
                  <a:schemeClr val="tx1">
                    <a:lumMod val="75000"/>
                    <a:lumOff val="25000"/>
                  </a:schemeClr>
                </a:solidFill>
                <a:latin typeface="+mn-ea"/>
              </a:rPr>
              <a:t>  })</a:t>
            </a:r>
          </a:p>
          <a:p>
            <a:pPr lvl="2">
              <a:lnSpc>
                <a:spcPct val="130000"/>
              </a:lnSpc>
            </a:pPr>
            <a:r>
              <a:rPr lang="en-US" altLang="zh-CN" sz="1400" dirty="0">
                <a:solidFill>
                  <a:schemeClr val="tx1">
                    <a:lumMod val="75000"/>
                    <a:lumOff val="25000"/>
                  </a:schemeClr>
                </a:solidFill>
                <a:latin typeface="+mn-ea"/>
              </a:rPr>
              <a:t>})</a:t>
            </a:r>
          </a:p>
          <a:p>
            <a:pPr>
              <a:lnSpc>
                <a:spcPct val="130000"/>
              </a:lnSpc>
            </a:pPr>
            <a:endParaRPr lang="zh-CN" altLang="en-US" dirty="0">
              <a:solidFill>
                <a:schemeClr val="tx1">
                  <a:lumMod val="75000"/>
                  <a:lumOff val="25000"/>
                </a:schemeClr>
              </a:solidFill>
              <a:latin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737170" y="1205484"/>
            <a:ext cx="2236510" cy="670120"/>
          </a:xfrm>
          <a:prstGeom prst="rect">
            <a:avLst/>
          </a:prstGeom>
        </p:spPr>
        <p:txBody>
          <a:bodyPr wrap="none">
            <a:spAutoFit/>
          </a:bodyPr>
          <a:lstStyle/>
          <a:p>
            <a:pPr lvl="0">
              <a:lnSpc>
                <a:spcPct val="130000"/>
              </a:lnSpc>
            </a:pPr>
            <a:r>
              <a:rPr lang="zh-CN" altLang="en-US" sz="3200" b="1" dirty="0">
                <a:solidFill>
                  <a:srgbClr val="003E81"/>
                </a:solidFill>
              </a:rPr>
              <a:t>单元测试：</a:t>
            </a:r>
            <a:endParaRPr lang="en-US" altLang="zh-CN" sz="3200" b="1" dirty="0">
              <a:solidFill>
                <a:srgbClr val="003E81"/>
              </a:solidFill>
            </a:endParaRPr>
          </a:p>
        </p:txBody>
      </p:sp>
      <p:sp>
        <p:nvSpPr>
          <p:cNvPr id="18" name="文本框 8"/>
          <p:cNvSpPr txBox="1"/>
          <p:nvPr/>
        </p:nvSpPr>
        <p:spPr>
          <a:xfrm>
            <a:off x="1601829" y="1878761"/>
            <a:ext cx="9199521" cy="35782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该测试用例通过比较组件渲染结果的快照是否一致来验证是否正确渲染</a:t>
            </a:r>
          </a:p>
          <a:p>
            <a:pPr lvl="2">
              <a:lnSpc>
                <a:spcPct val="130000"/>
              </a:lnSpc>
            </a:pPr>
            <a:endParaRPr lang="en-US" altLang="zh-CN" sz="1400" dirty="0">
              <a:solidFill>
                <a:schemeClr val="tx1">
                  <a:lumMod val="75000"/>
                  <a:lumOff val="25000"/>
                </a:schemeClr>
              </a:solidFill>
              <a:latin typeface="+mn-ea"/>
            </a:endParaRPr>
          </a:p>
          <a:p>
            <a:pPr lvl="2">
              <a:lnSpc>
                <a:spcPct val="130000"/>
              </a:lnSpc>
            </a:pPr>
            <a:r>
              <a:rPr lang="en-US" altLang="zh-CN" sz="1400" dirty="0">
                <a:solidFill>
                  <a:schemeClr val="tx1">
                    <a:lumMod val="75000"/>
                    <a:lumOff val="25000"/>
                  </a:schemeClr>
                </a:solidFill>
                <a:latin typeface="+mn-ea"/>
              </a:rPr>
              <a:t>import { mount } from '@</a:t>
            </a:r>
            <a:r>
              <a:rPr lang="en-US" altLang="zh-CN" sz="1400" dirty="0" err="1">
                <a:solidFill>
                  <a:schemeClr val="tx1">
                    <a:lumMod val="75000"/>
                    <a:lumOff val="25000"/>
                  </a:schemeClr>
                </a:solidFill>
                <a:latin typeface="+mn-ea"/>
              </a:rPr>
              <a:t>vue</a:t>
            </a:r>
            <a:r>
              <a:rPr lang="en-US" altLang="zh-CN" sz="1400" dirty="0">
                <a:solidFill>
                  <a:schemeClr val="tx1">
                    <a:lumMod val="75000"/>
                    <a:lumOff val="25000"/>
                  </a:schemeClr>
                </a:solidFill>
                <a:latin typeface="+mn-ea"/>
              </a:rPr>
              <a:t>/test-utils'</a:t>
            </a:r>
          </a:p>
          <a:p>
            <a:pPr lvl="2">
              <a:lnSpc>
                <a:spcPct val="130000"/>
              </a:lnSpc>
            </a:pPr>
            <a:r>
              <a:rPr lang="en-US" altLang="zh-CN" sz="1400" dirty="0">
                <a:solidFill>
                  <a:schemeClr val="tx1">
                    <a:lumMod val="75000"/>
                    <a:lumOff val="25000"/>
                  </a:schemeClr>
                </a:solidFill>
                <a:latin typeface="+mn-ea"/>
              </a:rPr>
              <a:t>import </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 from './</a:t>
            </a:r>
            <a:r>
              <a:rPr lang="en-US" altLang="zh-CN" sz="1400" dirty="0" err="1">
                <a:solidFill>
                  <a:schemeClr val="tx1">
                    <a:lumMod val="75000"/>
                    <a:lumOff val="25000"/>
                  </a:schemeClr>
                </a:solidFill>
                <a:latin typeface="+mn-ea"/>
              </a:rPr>
              <a:t>MyComponent.vue</a:t>
            </a:r>
            <a:r>
              <a:rPr lang="en-US" altLang="zh-CN" sz="1400" dirty="0">
                <a:solidFill>
                  <a:schemeClr val="tx1">
                    <a:lumMod val="75000"/>
                    <a:lumOff val="25000"/>
                  </a:schemeClr>
                </a:solidFill>
                <a:latin typeface="+mn-ea"/>
              </a:rPr>
              <a:t>'</a:t>
            </a:r>
          </a:p>
          <a:p>
            <a:pPr lvl="2">
              <a:lnSpc>
                <a:spcPct val="130000"/>
              </a:lnSpc>
            </a:pPr>
            <a:endParaRPr lang="en-US" altLang="zh-CN" sz="1400" dirty="0">
              <a:solidFill>
                <a:schemeClr val="tx1">
                  <a:lumMod val="75000"/>
                  <a:lumOff val="25000"/>
                </a:schemeClr>
              </a:solidFill>
              <a:latin typeface="+mn-ea"/>
            </a:endParaRPr>
          </a:p>
          <a:p>
            <a:pPr lvl="2">
              <a:lnSpc>
                <a:spcPct val="130000"/>
              </a:lnSpc>
            </a:pPr>
            <a:r>
              <a:rPr lang="en-US" altLang="zh-CN" sz="1400" dirty="0">
                <a:solidFill>
                  <a:schemeClr val="tx1">
                    <a:lumMod val="75000"/>
                    <a:lumOff val="25000"/>
                  </a:schemeClr>
                </a:solidFill>
                <a:latin typeface="+mn-ea"/>
              </a:rPr>
              <a:t>describe('</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 () =&gt; {</a:t>
            </a:r>
          </a:p>
          <a:p>
            <a:pPr lvl="2">
              <a:lnSpc>
                <a:spcPct val="130000"/>
              </a:lnSpc>
            </a:pPr>
            <a:r>
              <a:rPr lang="en-US" altLang="zh-CN" sz="1400" dirty="0">
                <a:solidFill>
                  <a:schemeClr val="tx1">
                    <a:lumMod val="75000"/>
                    <a:lumOff val="25000"/>
                  </a:schemeClr>
                </a:solidFill>
                <a:latin typeface="+mn-ea"/>
              </a:rPr>
              <a:t>  it('renders correctly', async () =&gt; {</a:t>
            </a:r>
          </a:p>
          <a:p>
            <a:pPr lvl="2">
              <a:lnSpc>
                <a:spcPct val="130000"/>
              </a:lnSpc>
            </a:pPr>
            <a:r>
              <a:rPr lang="en-US" altLang="zh-CN" sz="1400" dirty="0">
                <a:solidFill>
                  <a:schemeClr val="tx1">
                    <a:lumMod val="75000"/>
                    <a:lumOff val="25000"/>
                  </a:schemeClr>
                </a:solidFill>
                <a:latin typeface="+mn-ea"/>
              </a:rPr>
              <a:t>    const wrapper = mount(</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a:t>
            </a:r>
          </a:p>
          <a:p>
            <a:pPr lvl="2">
              <a:lnSpc>
                <a:spcPct val="130000"/>
              </a:lnSpc>
            </a:pPr>
            <a:r>
              <a:rPr lang="en-US" altLang="zh-CN" sz="1400" dirty="0">
                <a:solidFill>
                  <a:schemeClr val="tx1">
                    <a:lumMod val="75000"/>
                    <a:lumOff val="25000"/>
                  </a:schemeClr>
                </a:solidFill>
                <a:latin typeface="+mn-ea"/>
              </a:rPr>
              <a:t>    expect(wrapper.html()).</a:t>
            </a:r>
            <a:r>
              <a:rPr lang="en-US" altLang="zh-CN" sz="1400" dirty="0" err="1">
                <a:solidFill>
                  <a:schemeClr val="tx1">
                    <a:lumMod val="75000"/>
                    <a:lumOff val="25000"/>
                  </a:schemeClr>
                </a:solidFill>
                <a:latin typeface="+mn-ea"/>
              </a:rPr>
              <a:t>toMatchSnapshot</a:t>
            </a:r>
            <a:r>
              <a:rPr lang="en-US" altLang="zh-CN" sz="1400" dirty="0">
                <a:solidFill>
                  <a:schemeClr val="tx1">
                    <a:lumMod val="75000"/>
                    <a:lumOff val="25000"/>
                  </a:schemeClr>
                </a:solidFill>
                <a:latin typeface="+mn-ea"/>
              </a:rPr>
              <a:t>()</a:t>
            </a:r>
          </a:p>
          <a:p>
            <a:pPr lvl="2">
              <a:lnSpc>
                <a:spcPct val="130000"/>
              </a:lnSpc>
            </a:pPr>
            <a:r>
              <a:rPr lang="en-US" altLang="zh-CN" sz="1400" dirty="0">
                <a:solidFill>
                  <a:schemeClr val="tx1">
                    <a:lumMod val="75000"/>
                    <a:lumOff val="25000"/>
                  </a:schemeClr>
                </a:solidFill>
                <a:latin typeface="+mn-ea"/>
              </a:rPr>
              <a:t>  })</a:t>
            </a:r>
          </a:p>
          <a:p>
            <a:pPr lvl="2">
              <a:lnSpc>
                <a:spcPct val="130000"/>
              </a:lnSpc>
            </a:pPr>
            <a:r>
              <a:rPr lang="en-US" altLang="zh-CN" sz="1400" dirty="0">
                <a:solidFill>
                  <a:schemeClr val="tx1">
                    <a:lumMod val="75000"/>
                    <a:lumOff val="25000"/>
                  </a:schemeClr>
                </a:solidFill>
                <a:latin typeface="+mn-ea"/>
              </a:rPr>
              <a:t>})</a:t>
            </a:r>
          </a:p>
          <a:p>
            <a:pPr>
              <a:lnSpc>
                <a:spcPct val="130000"/>
              </a:lnSpc>
            </a:pPr>
            <a:endParaRPr lang="zh-CN" altLang="en-US" dirty="0">
              <a:solidFill>
                <a:schemeClr val="tx1">
                  <a:lumMod val="75000"/>
                  <a:lumOff val="25000"/>
                </a:schemeClr>
              </a:solidFill>
              <a:latin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目录</a:t>
            </a:r>
          </a:p>
        </p:txBody>
      </p:sp>
      <p:sp>
        <p:nvSpPr>
          <p:cNvPr id="3" name="文本占位符 2"/>
          <p:cNvSpPr>
            <a:spLocks noGrp="1"/>
          </p:cNvSpPr>
          <p:nvPr>
            <p:ph type="body" sz="quarter" idx="14"/>
          </p:nvPr>
        </p:nvSpPr>
        <p:spPr/>
        <p:txBody>
          <a:bodyPr/>
          <a:lstStyle/>
          <a:p>
            <a:r>
              <a:rPr kumimoji="1" lang="en-US" altLang="zh-CN" dirty="0"/>
              <a:t>CONTENTS</a:t>
            </a:r>
            <a:endParaRPr kumimoji="1" lang="zh-CN" altLang="en-US" dirty="0"/>
          </a:p>
        </p:txBody>
      </p:sp>
      <p:sp>
        <p:nvSpPr>
          <p:cNvPr id="4" name="文本占位符 3"/>
          <p:cNvSpPr>
            <a:spLocks noGrp="1"/>
          </p:cNvSpPr>
          <p:nvPr>
            <p:ph type="body" sz="quarter" idx="15"/>
          </p:nvPr>
        </p:nvSpPr>
        <p:spPr>
          <a:xfrm>
            <a:off x="6096000" y="780008"/>
            <a:ext cx="932642" cy="634634"/>
          </a:xfrm>
        </p:spPr>
        <p:txBody>
          <a:bodyPr/>
          <a:lstStyle/>
          <a:p>
            <a:r>
              <a:rPr kumimoji="1" lang="en-US" altLang="zh-CN" dirty="0">
                <a:solidFill>
                  <a:srgbClr val="003E81"/>
                </a:solidFill>
              </a:rPr>
              <a:t>01</a:t>
            </a:r>
            <a:endParaRPr kumimoji="1" lang="zh-CN" altLang="en-US" dirty="0">
              <a:solidFill>
                <a:srgbClr val="003E81"/>
              </a:solidFill>
            </a:endParaRPr>
          </a:p>
        </p:txBody>
      </p:sp>
      <p:sp>
        <p:nvSpPr>
          <p:cNvPr id="5" name="文本占位符 4"/>
          <p:cNvSpPr>
            <a:spLocks noGrp="1"/>
          </p:cNvSpPr>
          <p:nvPr>
            <p:ph type="body" sz="quarter" idx="16"/>
          </p:nvPr>
        </p:nvSpPr>
        <p:spPr>
          <a:xfrm>
            <a:off x="7028641" y="780008"/>
            <a:ext cx="4404996" cy="634634"/>
          </a:xfrm>
        </p:spPr>
        <p:txBody>
          <a:bodyPr/>
          <a:lstStyle/>
          <a:p>
            <a:r>
              <a:rPr kumimoji="1" lang="en-US" altLang="zh-CN" sz="2000" dirty="0">
                <a:solidFill>
                  <a:srgbClr val="003E81"/>
                </a:solidFill>
              </a:rPr>
              <a:t>WEB</a:t>
            </a:r>
            <a:r>
              <a:rPr kumimoji="1" lang="zh-CN" altLang="en-US" sz="2000" dirty="0">
                <a:solidFill>
                  <a:srgbClr val="003E81"/>
                </a:solidFill>
              </a:rPr>
              <a:t>应用构建与部署 </a:t>
            </a:r>
            <a:r>
              <a:rPr kumimoji="1" lang="en-US" altLang="zh-CN" sz="2000" dirty="0">
                <a:solidFill>
                  <a:srgbClr val="003E81"/>
                </a:solidFill>
              </a:rPr>
              <a:t>( Task7 )</a:t>
            </a:r>
            <a:endParaRPr kumimoji="1" lang="zh-CN" altLang="en-US" sz="2000" dirty="0">
              <a:solidFill>
                <a:srgbClr val="003E81"/>
              </a:solidFill>
            </a:endParaRPr>
          </a:p>
        </p:txBody>
      </p:sp>
      <p:sp>
        <p:nvSpPr>
          <p:cNvPr id="6" name="文本占位符 5"/>
          <p:cNvSpPr>
            <a:spLocks noGrp="1"/>
          </p:cNvSpPr>
          <p:nvPr>
            <p:ph type="body" sz="quarter" idx="17"/>
          </p:nvPr>
        </p:nvSpPr>
        <p:spPr>
          <a:xfrm>
            <a:off x="6096000" y="1915818"/>
            <a:ext cx="932642" cy="634634"/>
          </a:xfrm>
        </p:spPr>
        <p:txBody>
          <a:bodyPr/>
          <a:lstStyle/>
          <a:p>
            <a:r>
              <a:rPr kumimoji="1" lang="en-US" altLang="zh-CN" dirty="0">
                <a:solidFill>
                  <a:srgbClr val="003E81"/>
                </a:solidFill>
              </a:rPr>
              <a:t>02</a:t>
            </a:r>
            <a:endParaRPr kumimoji="1" lang="zh-CN" altLang="en-US" dirty="0">
              <a:solidFill>
                <a:srgbClr val="003E81"/>
              </a:solidFill>
            </a:endParaRPr>
          </a:p>
        </p:txBody>
      </p:sp>
      <p:sp>
        <p:nvSpPr>
          <p:cNvPr id="7" name="文本占位符 6"/>
          <p:cNvSpPr>
            <a:spLocks noGrp="1"/>
          </p:cNvSpPr>
          <p:nvPr>
            <p:ph type="body" sz="quarter" idx="18"/>
          </p:nvPr>
        </p:nvSpPr>
        <p:spPr>
          <a:xfrm>
            <a:off x="7028641" y="1915818"/>
            <a:ext cx="4404996" cy="634634"/>
          </a:xfrm>
        </p:spPr>
        <p:txBody>
          <a:bodyPr/>
          <a:lstStyle/>
          <a:p>
            <a:r>
              <a:rPr kumimoji="1" lang="en-US" altLang="zh-CN" sz="2000" dirty="0">
                <a:solidFill>
                  <a:srgbClr val="003E81"/>
                </a:solidFill>
              </a:rPr>
              <a:t>WEB</a:t>
            </a:r>
            <a:r>
              <a:rPr kumimoji="1" lang="zh-CN" altLang="en-US" sz="2000" dirty="0">
                <a:solidFill>
                  <a:srgbClr val="003E81"/>
                </a:solidFill>
              </a:rPr>
              <a:t>应用测试 </a:t>
            </a:r>
            <a:r>
              <a:rPr kumimoji="1" lang="en-US" altLang="zh-CN" sz="2000" dirty="0">
                <a:solidFill>
                  <a:srgbClr val="003E81"/>
                </a:solidFill>
              </a:rPr>
              <a:t>( Task8 )</a:t>
            </a:r>
            <a:endParaRPr kumimoji="1" lang="zh-CN" altLang="en-US" sz="2000" dirty="0">
              <a:solidFill>
                <a:srgbClr val="003E81"/>
              </a:solidFill>
            </a:endParaRPr>
          </a:p>
        </p:txBody>
      </p:sp>
      <p:sp>
        <p:nvSpPr>
          <p:cNvPr id="8" name="文本占位符 7"/>
          <p:cNvSpPr>
            <a:spLocks noGrp="1"/>
          </p:cNvSpPr>
          <p:nvPr>
            <p:ph type="body" sz="quarter" idx="19"/>
          </p:nvPr>
        </p:nvSpPr>
        <p:spPr>
          <a:xfrm>
            <a:off x="6096000" y="3051628"/>
            <a:ext cx="932642" cy="634634"/>
          </a:xfrm>
        </p:spPr>
        <p:txBody>
          <a:bodyPr/>
          <a:lstStyle/>
          <a:p>
            <a:r>
              <a:rPr kumimoji="1" lang="en-US" altLang="zh-CN" dirty="0">
                <a:solidFill>
                  <a:srgbClr val="003E81"/>
                </a:solidFill>
              </a:rPr>
              <a:t>03</a:t>
            </a:r>
            <a:endParaRPr kumimoji="1" lang="zh-CN" altLang="en-US" dirty="0">
              <a:solidFill>
                <a:srgbClr val="003E81"/>
              </a:solidFill>
            </a:endParaRPr>
          </a:p>
        </p:txBody>
      </p:sp>
      <p:sp>
        <p:nvSpPr>
          <p:cNvPr id="9" name="文本占位符 8"/>
          <p:cNvSpPr>
            <a:spLocks noGrp="1"/>
          </p:cNvSpPr>
          <p:nvPr>
            <p:ph type="body" sz="quarter" idx="20"/>
          </p:nvPr>
        </p:nvSpPr>
        <p:spPr>
          <a:xfrm>
            <a:off x="7028641" y="3051628"/>
            <a:ext cx="4404996" cy="634634"/>
          </a:xfrm>
        </p:spPr>
        <p:txBody>
          <a:bodyPr/>
          <a:lstStyle/>
          <a:p>
            <a:r>
              <a:rPr kumimoji="1" lang="en-US" altLang="zh-CN" sz="2000" dirty="0">
                <a:solidFill>
                  <a:srgbClr val="003E81"/>
                </a:solidFill>
              </a:rPr>
              <a:t>WEB</a:t>
            </a:r>
            <a:r>
              <a:rPr kumimoji="1" lang="zh-CN" altLang="en-US" sz="2000" dirty="0">
                <a:solidFill>
                  <a:srgbClr val="003E81"/>
                </a:solidFill>
              </a:rPr>
              <a:t>应用运维 </a:t>
            </a:r>
            <a:r>
              <a:rPr kumimoji="1" lang="en-US" altLang="zh-CN" sz="2000" dirty="0">
                <a:solidFill>
                  <a:srgbClr val="003E81"/>
                </a:solidFill>
              </a:rPr>
              <a:t>( Task9 )</a:t>
            </a:r>
            <a:endParaRPr kumimoji="1" lang="zh-CN" altLang="en-US" sz="2000" dirty="0">
              <a:solidFill>
                <a:srgbClr val="003E81"/>
              </a:solidFill>
            </a:endParaRPr>
          </a:p>
        </p:txBody>
      </p:sp>
      <p:sp>
        <p:nvSpPr>
          <p:cNvPr id="10" name="文本占位符 9"/>
          <p:cNvSpPr>
            <a:spLocks noGrp="1"/>
          </p:cNvSpPr>
          <p:nvPr>
            <p:ph type="body" sz="quarter" idx="21"/>
          </p:nvPr>
        </p:nvSpPr>
        <p:spPr>
          <a:xfrm>
            <a:off x="6096000" y="4182459"/>
            <a:ext cx="932642" cy="634634"/>
          </a:xfrm>
        </p:spPr>
        <p:txBody>
          <a:bodyPr/>
          <a:lstStyle/>
          <a:p>
            <a:r>
              <a:rPr kumimoji="1" lang="en-US" altLang="zh-CN" dirty="0">
                <a:solidFill>
                  <a:srgbClr val="003E81"/>
                </a:solidFill>
              </a:rPr>
              <a:t>04</a:t>
            </a:r>
            <a:endParaRPr kumimoji="1" lang="zh-CN" altLang="en-US" dirty="0">
              <a:solidFill>
                <a:srgbClr val="003E81"/>
              </a:solidFill>
            </a:endParaRPr>
          </a:p>
        </p:txBody>
      </p:sp>
      <p:sp>
        <p:nvSpPr>
          <p:cNvPr id="11" name="文本占位符 10"/>
          <p:cNvSpPr>
            <a:spLocks noGrp="1"/>
          </p:cNvSpPr>
          <p:nvPr>
            <p:ph type="body" sz="quarter" idx="22"/>
          </p:nvPr>
        </p:nvSpPr>
        <p:spPr>
          <a:xfrm>
            <a:off x="7028640" y="4182459"/>
            <a:ext cx="4404997" cy="634634"/>
          </a:xfrm>
        </p:spPr>
        <p:txBody>
          <a:bodyPr/>
          <a:lstStyle/>
          <a:p>
            <a:r>
              <a:rPr kumimoji="1" lang="en-US" altLang="zh-CN" sz="2000" dirty="0">
                <a:solidFill>
                  <a:srgbClr val="003E81"/>
                </a:solidFill>
              </a:rPr>
              <a:t>WEB</a:t>
            </a:r>
            <a:r>
              <a:rPr kumimoji="1" lang="zh-CN" altLang="en-US" sz="2000" dirty="0">
                <a:solidFill>
                  <a:srgbClr val="003E81"/>
                </a:solidFill>
              </a:rPr>
              <a:t>应用性能和可用性分析与调优 </a:t>
            </a:r>
            <a:r>
              <a:rPr kumimoji="1" lang="en-US" altLang="zh-CN" sz="2000" dirty="0">
                <a:solidFill>
                  <a:srgbClr val="003E81"/>
                </a:solidFill>
              </a:rPr>
              <a:t>( Task11 )</a:t>
            </a:r>
            <a:endParaRPr kumimoji="1" lang="zh-CN" altLang="en-US" sz="2000" dirty="0">
              <a:solidFill>
                <a:srgbClr val="003E81"/>
              </a:solidFill>
            </a:endParaRPr>
          </a:p>
        </p:txBody>
      </p:sp>
      <p:pic>
        <p:nvPicPr>
          <p:cNvPr id="16" name="图片 15"/>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9913955" y="4125792"/>
            <a:ext cx="3769087" cy="3644263"/>
          </a:xfrm>
          <a:prstGeom prst="rect">
            <a:avLst/>
          </a:prstGeom>
        </p:spPr>
      </p:pic>
      <p:sp>
        <p:nvSpPr>
          <p:cNvPr id="12" name="文本占位符 3"/>
          <p:cNvSpPr txBox="1"/>
          <p:nvPr/>
        </p:nvSpPr>
        <p:spPr>
          <a:xfrm>
            <a:off x="6096001" y="5313290"/>
            <a:ext cx="932642"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4400" b="1" kern="120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微软雅黑" panose="020B0503020204020204" charset="-122"/>
                <a:ea typeface="微软雅黑" panose="020B0503020204020204" charset="-122"/>
                <a:cs typeface="微软雅黑" panose="020B0503020204020204" charset="-122"/>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微软雅黑" panose="020B0503020204020204" charset="-122"/>
                <a:ea typeface="微软雅黑" panose="020B0503020204020204" charset="-122"/>
                <a:cs typeface="微软雅黑" panose="020B0503020204020204" charset="-122"/>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微软雅黑" panose="020B0503020204020204" charset="-122"/>
                <a:ea typeface="微软雅黑" panose="020B0503020204020204" charset="-122"/>
                <a:cs typeface="微软雅黑" panose="020B0503020204020204" charset="-122"/>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微软雅黑" panose="020B0503020204020204" charset="-122"/>
                <a:ea typeface="微软雅黑" panose="020B0503020204020204" charset="-122"/>
                <a:cs typeface="微软雅黑" panose="020B0503020204020204"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solidFill>
                  <a:srgbClr val="003E81"/>
                </a:solidFill>
              </a:rPr>
              <a:t>05</a:t>
            </a:r>
            <a:endParaRPr kumimoji="1" lang="zh-CN" altLang="en-US" dirty="0">
              <a:solidFill>
                <a:srgbClr val="003E81"/>
              </a:solidFill>
            </a:endParaRPr>
          </a:p>
        </p:txBody>
      </p:sp>
      <p:sp>
        <p:nvSpPr>
          <p:cNvPr id="13" name="文本占位符 4"/>
          <p:cNvSpPr txBox="1"/>
          <p:nvPr/>
        </p:nvSpPr>
        <p:spPr>
          <a:xfrm>
            <a:off x="7028642" y="5313290"/>
            <a:ext cx="4404995"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600" b="0" kern="1200">
                <a:solidFill>
                  <a:schemeClr val="accent1">
                    <a:lumMod val="75000"/>
                  </a:schemeClr>
                </a:solidFill>
                <a:latin typeface="微软雅黑" panose="020B0503020204020204" charset="-122"/>
                <a:ea typeface="微软雅黑" panose="020B0503020204020204" charset="-122"/>
                <a:cs typeface="微软雅黑" panose="020B0503020204020204" charset="-122"/>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微软雅黑" panose="020B0503020204020204" charset="-122"/>
                <a:ea typeface="微软雅黑" panose="020B0503020204020204" charset="-122"/>
                <a:cs typeface="微软雅黑" panose="020B0503020204020204" charset="-122"/>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微软雅黑" panose="020B0503020204020204" charset="-122"/>
                <a:ea typeface="微软雅黑" panose="020B0503020204020204" charset="-122"/>
                <a:cs typeface="微软雅黑" panose="020B0503020204020204" charset="-122"/>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微软雅黑" panose="020B0503020204020204" charset="-122"/>
                <a:ea typeface="微软雅黑" panose="020B0503020204020204" charset="-122"/>
                <a:cs typeface="微软雅黑" panose="020B0503020204020204" charset="-122"/>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微软雅黑" panose="020B0503020204020204" charset="-122"/>
                <a:ea typeface="微软雅黑" panose="020B0503020204020204" charset="-122"/>
                <a:cs typeface="微软雅黑" panose="020B0503020204020204"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2000" dirty="0">
                <a:solidFill>
                  <a:srgbClr val="003E81"/>
                </a:solidFill>
              </a:rPr>
              <a:t>WEB</a:t>
            </a:r>
            <a:r>
              <a:rPr kumimoji="1" lang="zh-CN" altLang="en-US" sz="2000" dirty="0">
                <a:solidFill>
                  <a:srgbClr val="003E81"/>
                </a:solidFill>
              </a:rPr>
              <a:t>应用安全性分析与防护 </a:t>
            </a:r>
            <a:r>
              <a:rPr kumimoji="1" lang="en-US" altLang="zh-CN" sz="2000" dirty="0">
                <a:solidFill>
                  <a:srgbClr val="003E81"/>
                </a:solidFill>
              </a:rPr>
              <a:t>(Task12)</a:t>
            </a:r>
            <a:endParaRPr kumimoji="1" lang="zh-CN" altLang="en-US" sz="2000" dirty="0">
              <a:solidFill>
                <a:srgbClr val="003E81"/>
              </a:solidFill>
            </a:endParaRPr>
          </a:p>
        </p:txBody>
      </p:sp>
    </p:spTree>
  </p:cSld>
  <p:clrMapOvr>
    <a:masterClrMapping/>
  </p:clrMapOvr>
  <p:transition spd="slow">
    <p:wip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737170" y="1205484"/>
            <a:ext cx="2236510" cy="670120"/>
          </a:xfrm>
          <a:prstGeom prst="rect">
            <a:avLst/>
          </a:prstGeom>
        </p:spPr>
        <p:txBody>
          <a:bodyPr wrap="none">
            <a:spAutoFit/>
          </a:bodyPr>
          <a:lstStyle/>
          <a:p>
            <a:pPr lvl="0">
              <a:lnSpc>
                <a:spcPct val="130000"/>
              </a:lnSpc>
            </a:pPr>
            <a:r>
              <a:rPr lang="zh-CN" altLang="en-US" sz="3200" b="1" dirty="0">
                <a:solidFill>
                  <a:srgbClr val="003E81"/>
                </a:solidFill>
              </a:rPr>
              <a:t>单元测试：</a:t>
            </a:r>
            <a:endParaRPr lang="en-US" altLang="zh-CN" sz="3200" b="1" dirty="0">
              <a:solidFill>
                <a:srgbClr val="003E81"/>
              </a:solidFill>
            </a:endParaRPr>
          </a:p>
        </p:txBody>
      </p:sp>
      <p:sp>
        <p:nvSpPr>
          <p:cNvPr id="18" name="文本框 8"/>
          <p:cNvSpPr txBox="1"/>
          <p:nvPr/>
        </p:nvSpPr>
        <p:spPr>
          <a:xfrm>
            <a:off x="1601829" y="1878761"/>
            <a:ext cx="9199521" cy="497860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测试组件方法是否正确触发</a:t>
            </a:r>
          </a:p>
          <a:p>
            <a:pPr lvl="2">
              <a:lnSpc>
                <a:spcPct val="130000"/>
              </a:lnSpc>
            </a:pPr>
            <a:r>
              <a:rPr lang="en-US" altLang="zh-CN" sz="1400" dirty="0">
                <a:solidFill>
                  <a:schemeClr val="tx1">
                    <a:lumMod val="75000"/>
                    <a:lumOff val="25000"/>
                  </a:schemeClr>
                </a:solidFill>
                <a:latin typeface="+mn-ea"/>
              </a:rPr>
              <a:t>import { </a:t>
            </a:r>
            <a:r>
              <a:rPr lang="en-US" altLang="zh-CN" sz="1400" dirty="0" err="1">
                <a:solidFill>
                  <a:schemeClr val="tx1">
                    <a:lumMod val="75000"/>
                    <a:lumOff val="25000"/>
                  </a:schemeClr>
                </a:solidFill>
                <a:latin typeface="+mn-ea"/>
              </a:rPr>
              <a:t>shallowMount</a:t>
            </a:r>
            <a:r>
              <a:rPr lang="en-US" altLang="zh-CN" sz="1400" dirty="0">
                <a:solidFill>
                  <a:schemeClr val="tx1">
                    <a:lumMod val="75000"/>
                    <a:lumOff val="25000"/>
                  </a:schemeClr>
                </a:solidFill>
                <a:latin typeface="+mn-ea"/>
              </a:rPr>
              <a:t> } from '@</a:t>
            </a:r>
            <a:r>
              <a:rPr lang="en-US" altLang="zh-CN" sz="1400" dirty="0" err="1">
                <a:solidFill>
                  <a:schemeClr val="tx1">
                    <a:lumMod val="75000"/>
                    <a:lumOff val="25000"/>
                  </a:schemeClr>
                </a:solidFill>
                <a:latin typeface="+mn-ea"/>
              </a:rPr>
              <a:t>vue</a:t>
            </a:r>
            <a:r>
              <a:rPr lang="en-US" altLang="zh-CN" sz="1400" dirty="0">
                <a:solidFill>
                  <a:schemeClr val="tx1">
                    <a:lumMod val="75000"/>
                    <a:lumOff val="25000"/>
                  </a:schemeClr>
                </a:solidFill>
                <a:latin typeface="+mn-ea"/>
              </a:rPr>
              <a:t>/test-utils'</a:t>
            </a:r>
          </a:p>
          <a:p>
            <a:pPr lvl="2">
              <a:lnSpc>
                <a:spcPct val="130000"/>
              </a:lnSpc>
            </a:pPr>
            <a:r>
              <a:rPr lang="en-US" altLang="zh-CN" sz="1400" dirty="0">
                <a:solidFill>
                  <a:schemeClr val="tx1">
                    <a:lumMod val="75000"/>
                    <a:lumOff val="25000"/>
                  </a:schemeClr>
                </a:solidFill>
                <a:latin typeface="+mn-ea"/>
              </a:rPr>
              <a:t>import </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 from './</a:t>
            </a:r>
            <a:r>
              <a:rPr lang="en-US" altLang="zh-CN" sz="1400" dirty="0" err="1">
                <a:solidFill>
                  <a:schemeClr val="tx1">
                    <a:lumMod val="75000"/>
                    <a:lumOff val="25000"/>
                  </a:schemeClr>
                </a:solidFill>
                <a:latin typeface="+mn-ea"/>
              </a:rPr>
              <a:t>MyComponent.vue</a:t>
            </a:r>
            <a:r>
              <a:rPr lang="en-US" altLang="zh-CN" sz="1400" dirty="0">
                <a:solidFill>
                  <a:schemeClr val="tx1">
                    <a:lumMod val="75000"/>
                    <a:lumOff val="25000"/>
                  </a:schemeClr>
                </a:solidFill>
                <a:latin typeface="+mn-ea"/>
              </a:rPr>
              <a:t>’</a:t>
            </a:r>
          </a:p>
          <a:p>
            <a:pPr lvl="2">
              <a:lnSpc>
                <a:spcPct val="130000"/>
              </a:lnSpc>
            </a:pPr>
            <a:endParaRPr lang="en-US" altLang="zh-CN" sz="1400" dirty="0">
              <a:solidFill>
                <a:schemeClr val="tx1">
                  <a:lumMod val="75000"/>
                  <a:lumOff val="25000"/>
                </a:schemeClr>
              </a:solidFill>
              <a:latin typeface="+mn-ea"/>
            </a:endParaRPr>
          </a:p>
          <a:p>
            <a:pPr lvl="2">
              <a:lnSpc>
                <a:spcPct val="130000"/>
              </a:lnSpc>
            </a:pPr>
            <a:r>
              <a:rPr lang="en-US" altLang="zh-CN" sz="1400" dirty="0">
                <a:solidFill>
                  <a:schemeClr val="tx1">
                    <a:lumMod val="75000"/>
                    <a:lumOff val="25000"/>
                  </a:schemeClr>
                </a:solidFill>
                <a:latin typeface="+mn-ea"/>
              </a:rPr>
              <a:t>describe('</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 () =&gt; {</a:t>
            </a:r>
          </a:p>
          <a:p>
            <a:pPr lvl="2">
              <a:lnSpc>
                <a:spcPct val="130000"/>
              </a:lnSpc>
            </a:pPr>
            <a:r>
              <a:rPr lang="en-US" altLang="zh-CN" sz="1400" dirty="0">
                <a:solidFill>
                  <a:schemeClr val="tx1">
                    <a:lumMod val="75000"/>
                    <a:lumOff val="25000"/>
                  </a:schemeClr>
                </a:solidFill>
                <a:latin typeface="+mn-ea"/>
              </a:rPr>
              <a:t>  it('calls method when button is clicked', async () =&gt; {</a:t>
            </a:r>
          </a:p>
          <a:p>
            <a:pPr lvl="2">
              <a:lnSpc>
                <a:spcPct val="130000"/>
              </a:lnSpc>
            </a:pPr>
            <a:r>
              <a:rPr lang="en-US" altLang="zh-CN" sz="1400" dirty="0">
                <a:solidFill>
                  <a:schemeClr val="tx1">
                    <a:lumMod val="75000"/>
                    <a:lumOff val="25000"/>
                  </a:schemeClr>
                </a:solidFill>
                <a:latin typeface="+mn-ea"/>
              </a:rPr>
              <a:t>    const </a:t>
            </a:r>
            <a:r>
              <a:rPr lang="en-US" altLang="zh-CN" sz="1400" dirty="0" err="1">
                <a:solidFill>
                  <a:schemeClr val="tx1">
                    <a:lumMod val="75000"/>
                    <a:lumOff val="25000"/>
                  </a:schemeClr>
                </a:solidFill>
                <a:latin typeface="+mn-ea"/>
              </a:rPr>
              <a:t>mockMethod</a:t>
            </a:r>
            <a:r>
              <a:rPr lang="en-US" altLang="zh-CN" sz="1400" dirty="0">
                <a:solidFill>
                  <a:schemeClr val="tx1">
                    <a:lumMod val="75000"/>
                    <a:lumOff val="25000"/>
                  </a:schemeClr>
                </a:solidFill>
                <a:latin typeface="+mn-ea"/>
              </a:rPr>
              <a:t> = </a:t>
            </a:r>
            <a:r>
              <a:rPr lang="en-US" altLang="zh-CN" sz="1400" dirty="0" err="1">
                <a:solidFill>
                  <a:schemeClr val="tx1">
                    <a:lumMod val="75000"/>
                    <a:lumOff val="25000"/>
                  </a:schemeClr>
                </a:solidFill>
                <a:latin typeface="+mn-ea"/>
              </a:rPr>
              <a:t>jest.fn</a:t>
            </a:r>
            <a:r>
              <a:rPr lang="en-US" altLang="zh-CN" sz="1400" dirty="0">
                <a:solidFill>
                  <a:schemeClr val="tx1">
                    <a:lumMod val="75000"/>
                    <a:lumOff val="25000"/>
                  </a:schemeClr>
                </a:solidFill>
                <a:latin typeface="+mn-ea"/>
              </a:rPr>
              <a:t>()</a:t>
            </a:r>
          </a:p>
          <a:p>
            <a:pPr lvl="2">
              <a:lnSpc>
                <a:spcPct val="130000"/>
              </a:lnSpc>
            </a:pPr>
            <a:r>
              <a:rPr lang="en-US" altLang="zh-CN" sz="1400" dirty="0">
                <a:solidFill>
                  <a:schemeClr val="tx1">
                    <a:lumMod val="75000"/>
                    <a:lumOff val="25000"/>
                  </a:schemeClr>
                </a:solidFill>
                <a:latin typeface="+mn-ea"/>
              </a:rPr>
              <a:t>    const wrapper = </a:t>
            </a:r>
            <a:r>
              <a:rPr lang="en-US" altLang="zh-CN" sz="1400" dirty="0" err="1">
                <a:solidFill>
                  <a:schemeClr val="tx1">
                    <a:lumMod val="75000"/>
                    <a:lumOff val="25000"/>
                  </a:schemeClr>
                </a:solidFill>
                <a:latin typeface="+mn-ea"/>
              </a:rPr>
              <a:t>shallowMount</a:t>
            </a:r>
            <a:r>
              <a:rPr lang="en-US" altLang="zh-CN" sz="1400" dirty="0">
                <a:solidFill>
                  <a:schemeClr val="tx1">
                    <a:lumMod val="75000"/>
                    <a:lumOff val="25000"/>
                  </a:schemeClr>
                </a:solidFill>
                <a:latin typeface="+mn-ea"/>
              </a:rPr>
              <a:t>(</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 {</a:t>
            </a:r>
          </a:p>
          <a:p>
            <a:pPr lvl="2">
              <a:lnSpc>
                <a:spcPct val="130000"/>
              </a:lnSpc>
            </a:pPr>
            <a:r>
              <a:rPr lang="en-US" altLang="zh-CN" sz="1400" dirty="0">
                <a:solidFill>
                  <a:schemeClr val="tx1">
                    <a:lumMod val="75000"/>
                    <a:lumOff val="25000"/>
                  </a:schemeClr>
                </a:solidFill>
                <a:latin typeface="+mn-ea"/>
              </a:rPr>
              <a:t>      methods: {</a:t>
            </a:r>
          </a:p>
          <a:p>
            <a:pPr lvl="2">
              <a:lnSpc>
                <a:spcPct val="130000"/>
              </a:lnSpc>
            </a:pPr>
            <a:r>
              <a:rPr lang="en-US" altLang="zh-CN" sz="1400" dirty="0">
                <a:solidFill>
                  <a:schemeClr val="tx1">
                    <a:lumMod val="75000"/>
                    <a:lumOff val="25000"/>
                  </a:schemeClr>
                </a:solidFill>
                <a:latin typeface="+mn-ea"/>
              </a:rPr>
              <a:t>        </a:t>
            </a:r>
            <a:r>
              <a:rPr lang="en-US" altLang="zh-CN" sz="1400" dirty="0" err="1">
                <a:solidFill>
                  <a:schemeClr val="tx1">
                    <a:lumMod val="75000"/>
                    <a:lumOff val="25000"/>
                  </a:schemeClr>
                </a:solidFill>
                <a:latin typeface="+mn-ea"/>
              </a:rPr>
              <a:t>handleClick</a:t>
            </a:r>
            <a:r>
              <a:rPr lang="en-US" altLang="zh-CN" sz="1400" dirty="0">
                <a:solidFill>
                  <a:schemeClr val="tx1">
                    <a:lumMod val="75000"/>
                    <a:lumOff val="25000"/>
                  </a:schemeClr>
                </a:solidFill>
                <a:latin typeface="+mn-ea"/>
              </a:rPr>
              <a:t>: </a:t>
            </a:r>
            <a:r>
              <a:rPr lang="en-US" altLang="zh-CN" sz="1400" dirty="0" err="1">
                <a:solidFill>
                  <a:schemeClr val="tx1">
                    <a:lumMod val="75000"/>
                    <a:lumOff val="25000"/>
                  </a:schemeClr>
                </a:solidFill>
                <a:latin typeface="+mn-ea"/>
              </a:rPr>
              <a:t>mockMethod</a:t>
            </a:r>
            <a:endParaRPr lang="en-US" altLang="zh-CN" sz="1400" dirty="0">
              <a:solidFill>
                <a:schemeClr val="tx1">
                  <a:lumMod val="75000"/>
                  <a:lumOff val="25000"/>
                </a:schemeClr>
              </a:solidFill>
              <a:latin typeface="+mn-ea"/>
            </a:endParaRPr>
          </a:p>
          <a:p>
            <a:pPr lvl="2">
              <a:lnSpc>
                <a:spcPct val="130000"/>
              </a:lnSpc>
            </a:pPr>
            <a:r>
              <a:rPr lang="en-US" altLang="zh-CN" sz="1400" dirty="0">
                <a:solidFill>
                  <a:schemeClr val="tx1">
                    <a:lumMod val="75000"/>
                    <a:lumOff val="25000"/>
                  </a:schemeClr>
                </a:solidFill>
                <a:latin typeface="+mn-ea"/>
              </a:rPr>
              <a:t>      }</a:t>
            </a:r>
          </a:p>
          <a:p>
            <a:pPr lvl="2">
              <a:lnSpc>
                <a:spcPct val="130000"/>
              </a:lnSpc>
            </a:pPr>
            <a:r>
              <a:rPr lang="en-US" altLang="zh-CN" sz="1400" dirty="0">
                <a:solidFill>
                  <a:schemeClr val="tx1">
                    <a:lumMod val="75000"/>
                    <a:lumOff val="25000"/>
                  </a:schemeClr>
                </a:solidFill>
                <a:latin typeface="+mn-ea"/>
              </a:rPr>
              <a:t>    })</a:t>
            </a:r>
          </a:p>
          <a:p>
            <a:pPr lvl="2">
              <a:lnSpc>
                <a:spcPct val="130000"/>
              </a:lnSpc>
            </a:pPr>
            <a:r>
              <a:rPr lang="en-US" altLang="zh-CN" sz="1400" dirty="0">
                <a:solidFill>
                  <a:schemeClr val="tx1">
                    <a:lumMod val="75000"/>
                    <a:lumOff val="25000"/>
                  </a:schemeClr>
                </a:solidFill>
                <a:latin typeface="+mn-ea"/>
              </a:rPr>
              <a:t>    await </a:t>
            </a:r>
            <a:r>
              <a:rPr lang="en-US" altLang="zh-CN" sz="1400" dirty="0" err="1">
                <a:solidFill>
                  <a:schemeClr val="tx1">
                    <a:lumMod val="75000"/>
                    <a:lumOff val="25000"/>
                  </a:schemeClr>
                </a:solidFill>
                <a:latin typeface="+mn-ea"/>
              </a:rPr>
              <a:t>wrapper.find</a:t>
            </a:r>
            <a:r>
              <a:rPr lang="en-US" altLang="zh-CN" sz="1400" dirty="0">
                <a:solidFill>
                  <a:schemeClr val="tx1">
                    <a:lumMod val="75000"/>
                    <a:lumOff val="25000"/>
                  </a:schemeClr>
                </a:solidFill>
                <a:latin typeface="+mn-ea"/>
              </a:rPr>
              <a:t>('button').trigger('click')</a:t>
            </a:r>
          </a:p>
          <a:p>
            <a:pPr lvl="2">
              <a:lnSpc>
                <a:spcPct val="130000"/>
              </a:lnSpc>
            </a:pPr>
            <a:r>
              <a:rPr lang="en-US" altLang="zh-CN" sz="1400" dirty="0">
                <a:solidFill>
                  <a:schemeClr val="tx1">
                    <a:lumMod val="75000"/>
                    <a:lumOff val="25000"/>
                  </a:schemeClr>
                </a:solidFill>
                <a:latin typeface="+mn-ea"/>
              </a:rPr>
              <a:t>    expect(</a:t>
            </a:r>
            <a:r>
              <a:rPr lang="en-US" altLang="zh-CN" sz="1400" dirty="0" err="1">
                <a:solidFill>
                  <a:schemeClr val="tx1">
                    <a:lumMod val="75000"/>
                    <a:lumOff val="25000"/>
                  </a:schemeClr>
                </a:solidFill>
                <a:latin typeface="+mn-ea"/>
              </a:rPr>
              <a:t>mockMethod</a:t>
            </a:r>
            <a:r>
              <a:rPr lang="en-US" altLang="zh-CN" sz="1400" dirty="0">
                <a:solidFill>
                  <a:schemeClr val="tx1">
                    <a:lumMod val="75000"/>
                    <a:lumOff val="25000"/>
                  </a:schemeClr>
                </a:solidFill>
                <a:latin typeface="+mn-ea"/>
              </a:rPr>
              <a:t>).</a:t>
            </a:r>
            <a:r>
              <a:rPr lang="en-US" altLang="zh-CN" sz="1400" dirty="0" err="1">
                <a:solidFill>
                  <a:schemeClr val="tx1">
                    <a:lumMod val="75000"/>
                    <a:lumOff val="25000"/>
                  </a:schemeClr>
                </a:solidFill>
                <a:latin typeface="+mn-ea"/>
              </a:rPr>
              <a:t>toHaveBeenCalled</a:t>
            </a:r>
            <a:r>
              <a:rPr lang="en-US" altLang="zh-CN" sz="1400" dirty="0">
                <a:solidFill>
                  <a:schemeClr val="tx1">
                    <a:lumMod val="75000"/>
                    <a:lumOff val="25000"/>
                  </a:schemeClr>
                </a:solidFill>
                <a:latin typeface="+mn-ea"/>
              </a:rPr>
              <a:t>()</a:t>
            </a:r>
          </a:p>
          <a:p>
            <a:pPr lvl="2">
              <a:lnSpc>
                <a:spcPct val="130000"/>
              </a:lnSpc>
            </a:pPr>
            <a:r>
              <a:rPr lang="en-US" altLang="zh-CN" sz="1400" dirty="0">
                <a:solidFill>
                  <a:schemeClr val="tx1">
                    <a:lumMod val="75000"/>
                    <a:lumOff val="25000"/>
                  </a:schemeClr>
                </a:solidFill>
                <a:latin typeface="+mn-ea"/>
              </a:rPr>
              <a:t>  })</a:t>
            </a:r>
          </a:p>
          <a:p>
            <a:pPr lvl="2">
              <a:lnSpc>
                <a:spcPct val="130000"/>
              </a:lnSpc>
            </a:pPr>
            <a:r>
              <a:rPr lang="en-US" altLang="zh-CN" sz="1400" dirty="0">
                <a:solidFill>
                  <a:schemeClr val="tx1">
                    <a:lumMod val="75000"/>
                    <a:lumOff val="25000"/>
                  </a:schemeClr>
                </a:solidFill>
                <a:latin typeface="+mn-ea"/>
              </a:rPr>
              <a:t>})</a:t>
            </a:r>
          </a:p>
          <a:p>
            <a:pPr>
              <a:lnSpc>
                <a:spcPct val="130000"/>
              </a:lnSpc>
            </a:pPr>
            <a:endParaRPr lang="zh-CN" altLang="en-US" dirty="0">
              <a:solidFill>
                <a:schemeClr val="tx1">
                  <a:lumMod val="75000"/>
                  <a:lumOff val="25000"/>
                </a:schemeClr>
              </a:solidFill>
              <a:latin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737170" y="1205484"/>
            <a:ext cx="2236510" cy="670120"/>
          </a:xfrm>
          <a:prstGeom prst="rect">
            <a:avLst/>
          </a:prstGeom>
        </p:spPr>
        <p:txBody>
          <a:bodyPr wrap="none">
            <a:spAutoFit/>
          </a:bodyPr>
          <a:lstStyle/>
          <a:p>
            <a:pPr lvl="0">
              <a:lnSpc>
                <a:spcPct val="130000"/>
              </a:lnSpc>
            </a:pPr>
            <a:r>
              <a:rPr lang="zh-CN" altLang="en-US" sz="3200" b="1" dirty="0">
                <a:solidFill>
                  <a:srgbClr val="003E81"/>
                </a:solidFill>
              </a:rPr>
              <a:t>单元测试：</a:t>
            </a:r>
            <a:endParaRPr lang="en-US" altLang="zh-CN" sz="3200" b="1" dirty="0">
              <a:solidFill>
                <a:srgbClr val="003E81"/>
              </a:solidFill>
            </a:endParaRPr>
          </a:p>
        </p:txBody>
      </p:sp>
      <p:sp>
        <p:nvSpPr>
          <p:cNvPr id="18" name="文本框 8"/>
          <p:cNvSpPr txBox="1"/>
          <p:nvPr/>
        </p:nvSpPr>
        <p:spPr>
          <a:xfrm>
            <a:off x="711104" y="1878761"/>
            <a:ext cx="5384896" cy="462626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测试组件接收属性时是否正确响应</a:t>
            </a:r>
          </a:p>
          <a:p>
            <a:pPr>
              <a:lnSpc>
                <a:spcPct val="130000"/>
              </a:lnSpc>
            </a:pPr>
            <a:endParaRPr lang="en-US" altLang="zh-CN" sz="1400" dirty="0">
              <a:solidFill>
                <a:schemeClr val="tx1">
                  <a:lumMod val="75000"/>
                  <a:lumOff val="25000"/>
                </a:schemeClr>
              </a:solidFill>
              <a:latin typeface="+mn-ea"/>
            </a:endParaRPr>
          </a:p>
          <a:p>
            <a:pPr>
              <a:lnSpc>
                <a:spcPct val="130000"/>
              </a:lnSpc>
            </a:pPr>
            <a:r>
              <a:rPr lang="en-US" altLang="zh-CN" sz="1400" dirty="0">
                <a:solidFill>
                  <a:schemeClr val="tx1">
                    <a:lumMod val="75000"/>
                    <a:lumOff val="25000"/>
                  </a:schemeClr>
                </a:solidFill>
                <a:latin typeface="+mn-ea"/>
              </a:rPr>
              <a:t>import { mount } from '@</a:t>
            </a:r>
            <a:r>
              <a:rPr lang="en-US" altLang="zh-CN" sz="1400" dirty="0" err="1">
                <a:solidFill>
                  <a:schemeClr val="tx1">
                    <a:lumMod val="75000"/>
                    <a:lumOff val="25000"/>
                  </a:schemeClr>
                </a:solidFill>
                <a:latin typeface="+mn-ea"/>
              </a:rPr>
              <a:t>vue</a:t>
            </a:r>
            <a:r>
              <a:rPr lang="en-US" altLang="zh-CN" sz="1400" dirty="0">
                <a:solidFill>
                  <a:schemeClr val="tx1">
                    <a:lumMod val="75000"/>
                    <a:lumOff val="25000"/>
                  </a:schemeClr>
                </a:solidFill>
                <a:latin typeface="+mn-ea"/>
              </a:rPr>
              <a:t>/test-utils'</a:t>
            </a:r>
          </a:p>
          <a:p>
            <a:pPr>
              <a:lnSpc>
                <a:spcPct val="130000"/>
              </a:lnSpc>
            </a:pPr>
            <a:r>
              <a:rPr lang="en-US" altLang="zh-CN" sz="1400" dirty="0">
                <a:solidFill>
                  <a:schemeClr val="tx1">
                    <a:lumMod val="75000"/>
                    <a:lumOff val="25000"/>
                  </a:schemeClr>
                </a:solidFill>
                <a:latin typeface="+mn-ea"/>
              </a:rPr>
              <a:t>import </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 from './</a:t>
            </a:r>
            <a:r>
              <a:rPr lang="en-US" altLang="zh-CN" sz="1400" dirty="0" err="1">
                <a:solidFill>
                  <a:schemeClr val="tx1">
                    <a:lumMod val="75000"/>
                    <a:lumOff val="25000"/>
                  </a:schemeClr>
                </a:solidFill>
                <a:latin typeface="+mn-ea"/>
              </a:rPr>
              <a:t>MyComponent.vue</a:t>
            </a:r>
            <a:r>
              <a:rPr lang="en-US" altLang="zh-CN" sz="1400" dirty="0">
                <a:solidFill>
                  <a:schemeClr val="tx1">
                    <a:lumMod val="75000"/>
                    <a:lumOff val="25000"/>
                  </a:schemeClr>
                </a:solidFill>
                <a:latin typeface="+mn-ea"/>
              </a:rPr>
              <a:t>’</a:t>
            </a:r>
          </a:p>
          <a:p>
            <a:pPr>
              <a:lnSpc>
                <a:spcPct val="130000"/>
              </a:lnSpc>
            </a:pPr>
            <a:endParaRPr lang="en-US" altLang="zh-CN" sz="1400" dirty="0">
              <a:solidFill>
                <a:schemeClr val="tx1">
                  <a:lumMod val="75000"/>
                  <a:lumOff val="25000"/>
                </a:schemeClr>
              </a:solidFill>
              <a:latin typeface="+mn-ea"/>
            </a:endParaRPr>
          </a:p>
          <a:p>
            <a:pPr>
              <a:lnSpc>
                <a:spcPct val="130000"/>
              </a:lnSpc>
            </a:pPr>
            <a:r>
              <a:rPr lang="en-US" altLang="zh-CN" sz="1400" dirty="0">
                <a:solidFill>
                  <a:schemeClr val="tx1">
                    <a:lumMod val="75000"/>
                    <a:lumOff val="25000"/>
                  </a:schemeClr>
                </a:solidFill>
                <a:latin typeface="+mn-ea"/>
              </a:rPr>
              <a:t>describe('</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 () =&gt; {</a:t>
            </a:r>
          </a:p>
          <a:p>
            <a:pPr>
              <a:lnSpc>
                <a:spcPct val="130000"/>
              </a:lnSpc>
            </a:pPr>
            <a:r>
              <a:rPr lang="en-US" altLang="zh-CN" sz="1400" dirty="0">
                <a:solidFill>
                  <a:schemeClr val="tx1">
                    <a:lumMod val="75000"/>
                    <a:lumOff val="25000"/>
                  </a:schemeClr>
                </a:solidFill>
                <a:latin typeface="+mn-ea"/>
              </a:rPr>
              <a:t>  it('accepts props and updates when changed', async () =&gt; {</a:t>
            </a:r>
          </a:p>
          <a:p>
            <a:pPr>
              <a:lnSpc>
                <a:spcPct val="130000"/>
              </a:lnSpc>
            </a:pPr>
            <a:r>
              <a:rPr lang="en-US" altLang="zh-CN" sz="1400" dirty="0">
                <a:solidFill>
                  <a:schemeClr val="tx1">
                    <a:lumMod val="75000"/>
                    <a:lumOff val="25000"/>
                  </a:schemeClr>
                </a:solidFill>
                <a:latin typeface="+mn-ea"/>
              </a:rPr>
              <a:t>    const wrapper = mount(</a:t>
            </a:r>
            <a:r>
              <a:rPr lang="en-US" altLang="zh-CN" sz="1400" dirty="0" err="1">
                <a:solidFill>
                  <a:schemeClr val="tx1">
                    <a:lumMod val="75000"/>
                    <a:lumOff val="25000"/>
                  </a:schemeClr>
                </a:solidFill>
                <a:latin typeface="+mn-ea"/>
              </a:rPr>
              <a:t>MyComponent</a:t>
            </a:r>
            <a:r>
              <a:rPr lang="en-US" altLang="zh-CN" sz="1400" dirty="0">
                <a:solidFill>
                  <a:schemeClr val="tx1">
                    <a:lumMod val="75000"/>
                    <a:lumOff val="25000"/>
                  </a:schemeClr>
                </a:solidFill>
                <a:latin typeface="+mn-ea"/>
              </a:rPr>
              <a:t>, {</a:t>
            </a:r>
          </a:p>
          <a:p>
            <a:pPr>
              <a:lnSpc>
                <a:spcPct val="130000"/>
              </a:lnSpc>
            </a:pPr>
            <a:r>
              <a:rPr lang="en-US" altLang="zh-CN" sz="1400" dirty="0">
                <a:solidFill>
                  <a:schemeClr val="tx1">
                    <a:lumMod val="75000"/>
                    <a:lumOff val="25000"/>
                  </a:schemeClr>
                </a:solidFill>
                <a:latin typeface="+mn-ea"/>
              </a:rPr>
              <a:t>      props: {</a:t>
            </a:r>
          </a:p>
          <a:p>
            <a:pPr>
              <a:lnSpc>
                <a:spcPct val="130000"/>
              </a:lnSpc>
            </a:pPr>
            <a:r>
              <a:rPr lang="en-US" altLang="zh-CN" sz="1400" dirty="0">
                <a:solidFill>
                  <a:schemeClr val="tx1">
                    <a:lumMod val="75000"/>
                    <a:lumOff val="25000"/>
                  </a:schemeClr>
                </a:solidFill>
                <a:latin typeface="+mn-ea"/>
              </a:rPr>
              <a:t>        title: 'Test Title',</a:t>
            </a:r>
          </a:p>
          <a:p>
            <a:pPr>
              <a:lnSpc>
                <a:spcPct val="130000"/>
              </a:lnSpc>
            </a:pPr>
            <a:r>
              <a:rPr lang="en-US" altLang="zh-CN" sz="1400" dirty="0">
                <a:solidFill>
                  <a:schemeClr val="tx1">
                    <a:lumMod val="75000"/>
                    <a:lumOff val="25000"/>
                  </a:schemeClr>
                </a:solidFill>
                <a:latin typeface="+mn-ea"/>
              </a:rPr>
              <a:t>        description: 'Test Description',</a:t>
            </a:r>
          </a:p>
          <a:p>
            <a:pPr>
              <a:lnSpc>
                <a:spcPct val="130000"/>
              </a:lnSpc>
            </a:pPr>
            <a:r>
              <a:rPr lang="en-US" altLang="zh-CN" sz="1400" dirty="0">
                <a:solidFill>
                  <a:schemeClr val="tx1">
                    <a:lumMod val="75000"/>
                    <a:lumOff val="25000"/>
                  </a:schemeClr>
                </a:solidFill>
                <a:latin typeface="+mn-ea"/>
              </a:rPr>
              <a:t>        image: 'test.jpg'</a:t>
            </a:r>
          </a:p>
          <a:p>
            <a:pPr>
              <a:lnSpc>
                <a:spcPct val="130000"/>
              </a:lnSpc>
            </a:pPr>
            <a:r>
              <a:rPr lang="en-US" altLang="zh-CN" sz="1400" dirty="0">
                <a:solidFill>
                  <a:schemeClr val="tx1">
                    <a:lumMod val="75000"/>
                    <a:lumOff val="25000"/>
                  </a:schemeClr>
                </a:solidFill>
                <a:latin typeface="+mn-ea"/>
              </a:rPr>
              <a:t>      }</a:t>
            </a:r>
          </a:p>
          <a:p>
            <a:pPr>
              <a:lnSpc>
                <a:spcPct val="130000"/>
              </a:lnSpc>
            </a:pPr>
            <a:r>
              <a:rPr lang="en-US" altLang="zh-CN" sz="1400" dirty="0">
                <a:solidFill>
                  <a:schemeClr val="tx1">
                    <a:lumMod val="75000"/>
                    <a:lumOff val="25000"/>
                  </a:schemeClr>
                </a:solidFill>
                <a:latin typeface="+mn-ea"/>
              </a:rPr>
              <a:t>    })</a:t>
            </a:r>
          </a:p>
          <a:p>
            <a:pPr>
              <a:lnSpc>
                <a:spcPct val="130000"/>
              </a:lnSpc>
            </a:pPr>
            <a:endParaRPr lang="en-US" altLang="zh-CN" sz="1400" dirty="0">
              <a:solidFill>
                <a:schemeClr val="tx1">
                  <a:lumMod val="75000"/>
                  <a:lumOff val="25000"/>
                </a:schemeClr>
              </a:solidFill>
              <a:latin typeface="+mn-ea"/>
            </a:endParaRPr>
          </a:p>
          <a:p>
            <a:pPr>
              <a:lnSpc>
                <a:spcPct val="130000"/>
              </a:lnSpc>
            </a:pPr>
            <a:endParaRPr lang="en-US" altLang="zh-CN" sz="1400" dirty="0">
              <a:solidFill>
                <a:schemeClr val="tx1">
                  <a:lumMod val="75000"/>
                  <a:lumOff val="25000"/>
                </a:schemeClr>
              </a:solidFill>
              <a:latin typeface="+mn-ea"/>
            </a:endParaRPr>
          </a:p>
        </p:txBody>
      </p:sp>
      <p:sp>
        <p:nvSpPr>
          <p:cNvPr id="3" name="文本框 8"/>
          <p:cNvSpPr txBox="1"/>
          <p:nvPr/>
        </p:nvSpPr>
        <p:spPr>
          <a:xfrm>
            <a:off x="6832845" y="2510762"/>
            <a:ext cx="4932136" cy="370601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400" dirty="0">
                <a:solidFill>
                  <a:schemeClr val="tx1">
                    <a:lumMod val="75000"/>
                    <a:lumOff val="25000"/>
                  </a:schemeClr>
                </a:solidFill>
                <a:latin typeface="+mn-ea"/>
              </a:rPr>
              <a:t>await </a:t>
            </a:r>
            <a:r>
              <a:rPr lang="en-US" altLang="zh-CN" sz="1400" dirty="0" err="1">
                <a:solidFill>
                  <a:schemeClr val="tx1">
                    <a:lumMod val="75000"/>
                    <a:lumOff val="25000"/>
                  </a:schemeClr>
                </a:solidFill>
                <a:latin typeface="+mn-ea"/>
              </a:rPr>
              <a:t>wrapper.setProps</a:t>
            </a:r>
            <a:r>
              <a:rPr lang="en-US" altLang="zh-CN" sz="1400" dirty="0">
                <a:solidFill>
                  <a:schemeClr val="tx1">
                    <a:lumMod val="75000"/>
                    <a:lumOff val="25000"/>
                  </a:schemeClr>
                </a:solidFill>
                <a:latin typeface="+mn-ea"/>
              </a:rPr>
              <a:t>({</a:t>
            </a:r>
          </a:p>
          <a:p>
            <a:pPr>
              <a:lnSpc>
                <a:spcPct val="130000"/>
              </a:lnSpc>
            </a:pPr>
            <a:r>
              <a:rPr lang="en-US" altLang="zh-CN" sz="1400" dirty="0">
                <a:solidFill>
                  <a:schemeClr val="tx1">
                    <a:lumMod val="75000"/>
                    <a:lumOff val="25000"/>
                  </a:schemeClr>
                </a:solidFill>
                <a:latin typeface="+mn-ea"/>
              </a:rPr>
              <a:t>      title: 'New Title'</a:t>
            </a:r>
          </a:p>
          <a:p>
            <a:pPr>
              <a:lnSpc>
                <a:spcPct val="130000"/>
              </a:lnSpc>
            </a:pPr>
            <a:r>
              <a:rPr lang="en-US" altLang="zh-CN" sz="1400" dirty="0">
                <a:solidFill>
                  <a:schemeClr val="tx1">
                    <a:lumMod val="75000"/>
                    <a:lumOff val="25000"/>
                  </a:schemeClr>
                </a:solidFill>
                <a:latin typeface="+mn-ea"/>
              </a:rPr>
              <a:t>    })</a:t>
            </a:r>
          </a:p>
          <a:p>
            <a:pPr>
              <a:lnSpc>
                <a:spcPct val="130000"/>
              </a:lnSpc>
            </a:pPr>
            <a:r>
              <a:rPr lang="en-US" altLang="zh-CN" sz="1400" dirty="0">
                <a:solidFill>
                  <a:schemeClr val="tx1">
                    <a:lumMod val="75000"/>
                    <a:lumOff val="25000"/>
                  </a:schemeClr>
                </a:solidFill>
                <a:latin typeface="+mn-ea"/>
              </a:rPr>
              <a:t>    expect(wrapper.html()).</a:t>
            </a:r>
            <a:r>
              <a:rPr lang="en-US" altLang="zh-CN" sz="1400" dirty="0" err="1">
                <a:solidFill>
                  <a:schemeClr val="tx1">
                    <a:lumMod val="75000"/>
                    <a:lumOff val="25000"/>
                  </a:schemeClr>
                </a:solidFill>
                <a:latin typeface="+mn-ea"/>
              </a:rPr>
              <a:t>toContain</a:t>
            </a:r>
            <a:r>
              <a:rPr lang="en-US" altLang="zh-CN" sz="1400" dirty="0">
                <a:solidFill>
                  <a:schemeClr val="tx1">
                    <a:lumMod val="75000"/>
                    <a:lumOff val="25000"/>
                  </a:schemeClr>
                </a:solidFill>
                <a:latin typeface="+mn-ea"/>
              </a:rPr>
              <a:t>('New Title')</a:t>
            </a:r>
          </a:p>
          <a:p>
            <a:pPr>
              <a:lnSpc>
                <a:spcPct val="130000"/>
              </a:lnSpc>
            </a:pPr>
            <a:endParaRPr lang="en-US" altLang="zh-CN" sz="1400" dirty="0">
              <a:solidFill>
                <a:schemeClr val="tx1">
                  <a:lumMod val="75000"/>
                  <a:lumOff val="25000"/>
                </a:schemeClr>
              </a:solidFill>
              <a:latin typeface="+mn-ea"/>
            </a:endParaRPr>
          </a:p>
          <a:p>
            <a:pPr>
              <a:lnSpc>
                <a:spcPct val="130000"/>
              </a:lnSpc>
            </a:pPr>
            <a:r>
              <a:rPr lang="en-US" altLang="zh-CN" sz="1400" dirty="0">
                <a:solidFill>
                  <a:schemeClr val="tx1">
                    <a:lumMod val="75000"/>
                    <a:lumOff val="25000"/>
                  </a:schemeClr>
                </a:solidFill>
                <a:latin typeface="+mn-ea"/>
              </a:rPr>
              <a:t>    await </a:t>
            </a:r>
            <a:r>
              <a:rPr lang="en-US" altLang="zh-CN" sz="1400" dirty="0" err="1">
                <a:solidFill>
                  <a:schemeClr val="tx1">
                    <a:lumMod val="75000"/>
                    <a:lumOff val="25000"/>
                  </a:schemeClr>
                </a:solidFill>
                <a:latin typeface="+mn-ea"/>
              </a:rPr>
              <a:t>wrapper.setProps</a:t>
            </a:r>
            <a:r>
              <a:rPr lang="en-US" altLang="zh-CN" sz="1400" dirty="0">
                <a:solidFill>
                  <a:schemeClr val="tx1">
                    <a:lumMod val="75000"/>
                    <a:lumOff val="25000"/>
                  </a:schemeClr>
                </a:solidFill>
                <a:latin typeface="+mn-ea"/>
              </a:rPr>
              <a:t>({</a:t>
            </a:r>
          </a:p>
          <a:p>
            <a:pPr>
              <a:lnSpc>
                <a:spcPct val="130000"/>
              </a:lnSpc>
            </a:pPr>
            <a:r>
              <a:rPr lang="en-US" altLang="zh-CN" sz="1400" dirty="0">
                <a:solidFill>
                  <a:schemeClr val="tx1">
                    <a:lumMod val="75000"/>
                    <a:lumOff val="25000"/>
                  </a:schemeClr>
                </a:solidFill>
                <a:latin typeface="+mn-ea"/>
              </a:rPr>
              <a:t>      image: 'new-test.jpg'</a:t>
            </a:r>
          </a:p>
          <a:p>
            <a:pPr>
              <a:lnSpc>
                <a:spcPct val="130000"/>
              </a:lnSpc>
            </a:pPr>
            <a:r>
              <a:rPr lang="en-US" altLang="zh-CN" sz="1400" dirty="0">
                <a:solidFill>
                  <a:schemeClr val="tx1">
                    <a:lumMod val="75000"/>
                    <a:lumOff val="25000"/>
                  </a:schemeClr>
                </a:solidFill>
                <a:latin typeface="+mn-ea"/>
              </a:rPr>
              <a:t>    })</a:t>
            </a:r>
          </a:p>
          <a:p>
            <a:pPr>
              <a:lnSpc>
                <a:spcPct val="130000"/>
              </a:lnSpc>
            </a:pPr>
            <a:r>
              <a:rPr lang="en-US" altLang="zh-CN" sz="1400" dirty="0">
                <a:solidFill>
                  <a:schemeClr val="tx1">
                    <a:lumMod val="75000"/>
                    <a:lumOff val="25000"/>
                  </a:schemeClr>
                </a:solidFill>
                <a:latin typeface="+mn-ea"/>
              </a:rPr>
              <a:t>    expect(</a:t>
            </a:r>
            <a:r>
              <a:rPr lang="en-US" altLang="zh-CN" sz="1400" dirty="0" err="1">
                <a:solidFill>
                  <a:schemeClr val="tx1">
                    <a:lumMod val="75000"/>
                    <a:lumOff val="25000"/>
                  </a:schemeClr>
                </a:solidFill>
                <a:latin typeface="+mn-ea"/>
              </a:rPr>
              <a:t>wrapper.find</a:t>
            </a:r>
            <a:r>
              <a:rPr lang="en-US" altLang="zh-CN" sz="1400" dirty="0">
                <a:solidFill>
                  <a:schemeClr val="tx1">
                    <a:lumMod val="75000"/>
                    <a:lumOff val="25000"/>
                  </a:schemeClr>
                </a:solidFill>
                <a:latin typeface="+mn-ea"/>
              </a:rPr>
              <a:t>('.image').attributes('</a:t>
            </a:r>
            <a:r>
              <a:rPr lang="en-US" altLang="zh-CN" sz="1400" dirty="0" err="1">
                <a:solidFill>
                  <a:schemeClr val="tx1">
                    <a:lumMod val="75000"/>
                    <a:lumOff val="25000"/>
                  </a:schemeClr>
                </a:solidFill>
                <a:latin typeface="+mn-ea"/>
              </a:rPr>
              <a:t>src</a:t>
            </a:r>
            <a:r>
              <a:rPr lang="en-US" altLang="zh-CN" sz="1400" dirty="0">
                <a:solidFill>
                  <a:schemeClr val="tx1">
                    <a:lumMod val="75000"/>
                    <a:lumOff val="25000"/>
                  </a:schemeClr>
                </a:solidFill>
                <a:latin typeface="+mn-ea"/>
              </a:rPr>
              <a:t>')).</a:t>
            </a:r>
            <a:r>
              <a:rPr lang="en-US" altLang="zh-CN" sz="1400" dirty="0" err="1">
                <a:solidFill>
                  <a:schemeClr val="tx1">
                    <a:lumMod val="75000"/>
                    <a:lumOff val="25000"/>
                  </a:schemeClr>
                </a:solidFill>
                <a:latin typeface="+mn-ea"/>
              </a:rPr>
              <a:t>toBe</a:t>
            </a:r>
            <a:r>
              <a:rPr lang="en-US" altLang="zh-CN" sz="1400" dirty="0">
                <a:solidFill>
                  <a:schemeClr val="tx1">
                    <a:lumMod val="75000"/>
                    <a:lumOff val="25000"/>
                  </a:schemeClr>
                </a:solidFill>
                <a:latin typeface="+mn-ea"/>
              </a:rPr>
              <a:t>('new-test.jpg')</a:t>
            </a:r>
          </a:p>
          <a:p>
            <a:pPr>
              <a:lnSpc>
                <a:spcPct val="130000"/>
              </a:lnSpc>
            </a:pPr>
            <a:r>
              <a:rPr lang="en-US" altLang="zh-CN" sz="1400" dirty="0">
                <a:solidFill>
                  <a:schemeClr val="tx1">
                    <a:lumMod val="75000"/>
                    <a:lumOff val="25000"/>
                  </a:schemeClr>
                </a:solidFill>
                <a:latin typeface="+mn-ea"/>
              </a:rPr>
              <a:t>  })</a:t>
            </a:r>
          </a:p>
          <a:p>
            <a:pPr>
              <a:lnSpc>
                <a:spcPct val="130000"/>
              </a:lnSpc>
            </a:pPr>
            <a:r>
              <a:rPr lang="en-US" altLang="zh-CN" sz="1400" dirty="0">
                <a:solidFill>
                  <a:schemeClr val="tx1">
                    <a:lumMod val="75000"/>
                    <a:lumOff val="25000"/>
                  </a:schemeClr>
                </a:solidFill>
                <a:latin typeface="+mn-ea"/>
              </a:rPr>
              <a:t>})</a:t>
            </a:r>
          </a:p>
        </p:txBody>
      </p:sp>
      <p:cxnSp>
        <p:nvCxnSpPr>
          <p:cNvPr id="5" name="直接连接符 4"/>
          <p:cNvCxnSpPr/>
          <p:nvPr/>
        </p:nvCxnSpPr>
        <p:spPr>
          <a:xfrm>
            <a:off x="6208451" y="2565649"/>
            <a:ext cx="0" cy="3666478"/>
          </a:xfrm>
          <a:prstGeom prst="line">
            <a:avLst/>
          </a:prstGeom>
          <a:ln w="19050">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711103" y="6216777"/>
            <a:ext cx="3985183"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最终测试结果：代码功能完整</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1025311" y="1424320"/>
            <a:ext cx="2646878" cy="670120"/>
          </a:xfrm>
          <a:prstGeom prst="rect">
            <a:avLst/>
          </a:prstGeom>
        </p:spPr>
        <p:txBody>
          <a:bodyPr wrap="none">
            <a:spAutoFit/>
          </a:bodyPr>
          <a:lstStyle/>
          <a:p>
            <a:pPr lvl="0">
              <a:lnSpc>
                <a:spcPct val="130000"/>
              </a:lnSpc>
            </a:pPr>
            <a:r>
              <a:rPr lang="zh-CN" altLang="en-US" sz="3200" b="1" dirty="0">
                <a:solidFill>
                  <a:srgbClr val="003E81"/>
                </a:solidFill>
              </a:rPr>
              <a:t>功能性测试：</a:t>
            </a:r>
            <a:endParaRPr lang="en-US" altLang="zh-CN" sz="3200" b="1" dirty="0">
              <a:solidFill>
                <a:srgbClr val="003E81"/>
              </a:solidFill>
            </a:endParaRPr>
          </a:p>
        </p:txBody>
      </p:sp>
      <p:sp>
        <p:nvSpPr>
          <p:cNvPr id="18" name="文本框 8"/>
          <p:cNvSpPr txBox="1"/>
          <p:nvPr/>
        </p:nvSpPr>
        <p:spPr>
          <a:xfrm>
            <a:off x="1025311" y="2187217"/>
            <a:ext cx="4390068"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75000"/>
                    <a:lumOff val="25000"/>
                  </a:schemeClr>
                </a:solidFill>
                <a:latin typeface="+mn-ea"/>
              </a:rPr>
              <a:t>1</a:t>
            </a:r>
            <a:r>
              <a:rPr lang="zh-CN" altLang="en-US" b="1" dirty="0">
                <a:solidFill>
                  <a:schemeClr val="tx1">
                    <a:lumMod val="75000"/>
                    <a:lumOff val="25000"/>
                  </a:schemeClr>
                </a:solidFill>
                <a:latin typeface="+mn-ea"/>
              </a:rPr>
              <a:t>、用户注册和登录功能测试</a:t>
            </a:r>
          </a:p>
        </p:txBody>
      </p:sp>
      <p:sp>
        <p:nvSpPr>
          <p:cNvPr id="5" name="文本框 8"/>
          <p:cNvSpPr txBox="1"/>
          <p:nvPr/>
        </p:nvSpPr>
        <p:spPr>
          <a:xfrm>
            <a:off x="1263774" y="5052310"/>
            <a:ext cx="9118169" cy="777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测试注册过程中输入不合法或重复的用户名或密码时是否报错</a:t>
            </a:r>
          </a:p>
          <a:p>
            <a:pPr>
              <a:lnSpc>
                <a:spcPct val="130000"/>
              </a:lnSpc>
            </a:pPr>
            <a:r>
              <a:rPr lang="zh-CN" altLang="en-US" dirty="0">
                <a:solidFill>
                  <a:schemeClr val="tx1">
                    <a:lumMod val="75000"/>
                    <a:lumOff val="25000"/>
                  </a:schemeClr>
                </a:solidFill>
                <a:latin typeface="+mn-ea"/>
              </a:rPr>
              <a:t>测试已有用户是否能够通过其用户名和密码登录系统</a:t>
            </a:r>
          </a:p>
        </p:txBody>
      </p:sp>
      <p:pic>
        <p:nvPicPr>
          <p:cNvPr id="9" name="图片 8"/>
          <p:cNvPicPr>
            <a:picLocks noChangeAspect="1"/>
          </p:cNvPicPr>
          <p:nvPr/>
        </p:nvPicPr>
        <p:blipFill>
          <a:blip r:embed="rId3"/>
          <a:stretch>
            <a:fillRect/>
          </a:stretch>
        </p:blipFill>
        <p:spPr>
          <a:xfrm>
            <a:off x="1263774" y="2604575"/>
            <a:ext cx="4596170" cy="1853125"/>
          </a:xfrm>
          <a:prstGeom prst="rect">
            <a:avLst/>
          </a:prstGeom>
        </p:spPr>
      </p:pic>
      <p:pic>
        <p:nvPicPr>
          <p:cNvPr id="10" name="图片 9"/>
          <p:cNvPicPr>
            <a:picLocks noChangeAspect="1"/>
          </p:cNvPicPr>
          <p:nvPr/>
        </p:nvPicPr>
        <p:blipFill>
          <a:blip r:embed="rId4"/>
          <a:stretch>
            <a:fillRect/>
          </a:stretch>
        </p:blipFill>
        <p:spPr>
          <a:xfrm>
            <a:off x="6642100" y="2607410"/>
            <a:ext cx="4424695" cy="18502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1025311" y="1424320"/>
            <a:ext cx="2646878" cy="670120"/>
          </a:xfrm>
          <a:prstGeom prst="rect">
            <a:avLst/>
          </a:prstGeom>
        </p:spPr>
        <p:txBody>
          <a:bodyPr wrap="none">
            <a:spAutoFit/>
          </a:bodyPr>
          <a:lstStyle/>
          <a:p>
            <a:pPr lvl="0">
              <a:lnSpc>
                <a:spcPct val="130000"/>
              </a:lnSpc>
            </a:pPr>
            <a:r>
              <a:rPr lang="zh-CN" altLang="en-US" sz="3200" b="1" dirty="0">
                <a:solidFill>
                  <a:srgbClr val="003E81"/>
                </a:solidFill>
              </a:rPr>
              <a:t>功能性测试：</a:t>
            </a:r>
            <a:endParaRPr lang="en-US" altLang="zh-CN" sz="3200" b="1" dirty="0">
              <a:solidFill>
                <a:srgbClr val="003E81"/>
              </a:solidFill>
            </a:endParaRPr>
          </a:p>
        </p:txBody>
      </p:sp>
      <p:sp>
        <p:nvSpPr>
          <p:cNvPr id="18" name="文本框 8"/>
          <p:cNvSpPr txBox="1"/>
          <p:nvPr/>
        </p:nvSpPr>
        <p:spPr>
          <a:xfrm>
            <a:off x="1025311" y="2187217"/>
            <a:ext cx="4390068" cy="4524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75000"/>
                    <a:lumOff val="25000"/>
                  </a:schemeClr>
                </a:solidFill>
                <a:latin typeface="+mn-ea"/>
              </a:rPr>
              <a:t>2</a:t>
            </a:r>
            <a:r>
              <a:rPr lang="zh-CN" altLang="en-US" b="1" dirty="0">
                <a:solidFill>
                  <a:schemeClr val="tx1">
                    <a:lumMod val="75000"/>
                    <a:lumOff val="25000"/>
                  </a:schemeClr>
                </a:solidFill>
                <a:latin typeface="+mn-ea"/>
              </a:rPr>
              <a:t>、商品</a:t>
            </a:r>
            <a:r>
              <a:rPr lang="zh-CN" altLang="en-US" b="1" dirty="0" smtClean="0">
                <a:solidFill>
                  <a:schemeClr val="tx1">
                    <a:lumMod val="75000"/>
                    <a:lumOff val="25000"/>
                  </a:schemeClr>
                </a:solidFill>
                <a:latin typeface="+mn-ea"/>
              </a:rPr>
              <a:t>展示测试</a:t>
            </a:r>
            <a:endParaRPr lang="zh-CN" altLang="en-US" b="1" dirty="0">
              <a:solidFill>
                <a:schemeClr val="tx1">
                  <a:lumMod val="75000"/>
                  <a:lumOff val="25000"/>
                </a:schemeClr>
              </a:solidFill>
              <a:latin typeface="+mn-ea"/>
            </a:endParaRPr>
          </a:p>
        </p:txBody>
      </p:sp>
      <p:pic>
        <p:nvPicPr>
          <p:cNvPr id="7" name="图片 6"/>
          <p:cNvPicPr>
            <a:picLocks noChangeAspect="1"/>
          </p:cNvPicPr>
          <p:nvPr/>
        </p:nvPicPr>
        <p:blipFill>
          <a:blip r:embed="rId3"/>
          <a:stretch>
            <a:fillRect/>
          </a:stretch>
        </p:blipFill>
        <p:spPr>
          <a:xfrm>
            <a:off x="2176146" y="2784117"/>
            <a:ext cx="7625731" cy="348968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1025311" y="1424320"/>
            <a:ext cx="2646878" cy="670120"/>
          </a:xfrm>
          <a:prstGeom prst="rect">
            <a:avLst/>
          </a:prstGeom>
        </p:spPr>
        <p:txBody>
          <a:bodyPr wrap="none">
            <a:spAutoFit/>
          </a:bodyPr>
          <a:lstStyle/>
          <a:p>
            <a:pPr lvl="0">
              <a:lnSpc>
                <a:spcPct val="130000"/>
              </a:lnSpc>
            </a:pPr>
            <a:r>
              <a:rPr lang="zh-CN" altLang="en-US" sz="3200" b="1" dirty="0">
                <a:solidFill>
                  <a:srgbClr val="003E81"/>
                </a:solidFill>
              </a:rPr>
              <a:t>功能性测试：</a:t>
            </a:r>
            <a:endParaRPr lang="en-US" altLang="zh-CN" sz="3200" b="1" dirty="0">
              <a:solidFill>
                <a:srgbClr val="003E81"/>
              </a:solidFill>
            </a:endParaRPr>
          </a:p>
        </p:txBody>
      </p:sp>
      <p:sp>
        <p:nvSpPr>
          <p:cNvPr id="18" name="文本框 8"/>
          <p:cNvSpPr txBox="1"/>
          <p:nvPr/>
        </p:nvSpPr>
        <p:spPr>
          <a:xfrm>
            <a:off x="1025311" y="2187217"/>
            <a:ext cx="4390068"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75000"/>
                    <a:lumOff val="25000"/>
                  </a:schemeClr>
                </a:solidFill>
                <a:latin typeface="+mn-ea"/>
              </a:rPr>
              <a:t>3</a:t>
            </a:r>
            <a:r>
              <a:rPr lang="zh-CN" altLang="en-US" b="1" dirty="0">
                <a:solidFill>
                  <a:schemeClr val="tx1">
                    <a:lumMod val="75000"/>
                    <a:lumOff val="25000"/>
                  </a:schemeClr>
                </a:solidFill>
                <a:latin typeface="+mn-ea"/>
              </a:rPr>
              <a:t>、商品搜索功能测试</a:t>
            </a:r>
          </a:p>
        </p:txBody>
      </p:sp>
      <p:sp>
        <p:nvSpPr>
          <p:cNvPr id="4" name="文本框 8"/>
          <p:cNvSpPr txBox="1"/>
          <p:nvPr/>
        </p:nvSpPr>
        <p:spPr>
          <a:xfrm>
            <a:off x="8661587" y="2697241"/>
            <a:ext cx="2781730" cy="25779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测试用户是否可以搜索和浏览商品，并查看其详细信息；</a:t>
            </a:r>
            <a:endParaRPr lang="en-US" altLang="zh-CN" dirty="0">
              <a:solidFill>
                <a:schemeClr val="tx1">
                  <a:lumMod val="75000"/>
                  <a:lumOff val="25000"/>
                </a:schemeClr>
              </a:solidFill>
              <a:latin typeface="+mn-ea"/>
            </a:endParaRPr>
          </a:p>
          <a:p>
            <a:pPr>
              <a:lnSpc>
                <a:spcPct val="130000"/>
              </a:lnSpc>
            </a:pPr>
            <a:endParaRPr lang="zh-CN" altLang="en-US" dirty="0">
              <a:solidFill>
                <a:schemeClr val="tx1">
                  <a:lumMod val="75000"/>
                  <a:lumOff val="25000"/>
                </a:schemeClr>
              </a:solidFill>
              <a:latin typeface="+mn-ea"/>
            </a:endParaRPr>
          </a:p>
          <a:p>
            <a:pPr>
              <a:lnSpc>
                <a:spcPct val="130000"/>
              </a:lnSpc>
            </a:pPr>
            <a:r>
              <a:rPr lang="zh-CN" altLang="en-US" dirty="0">
                <a:solidFill>
                  <a:schemeClr val="tx1">
                    <a:lumMod val="75000"/>
                    <a:lumOff val="25000"/>
                  </a:schemeClr>
                </a:solidFill>
                <a:latin typeface="+mn-ea"/>
              </a:rPr>
              <a:t>测试产品是否按照排序方式正常排列（按价格</a:t>
            </a:r>
            <a:r>
              <a:rPr lang="en-US" altLang="zh-CN" dirty="0">
                <a:solidFill>
                  <a:schemeClr val="tx1">
                    <a:lumMod val="75000"/>
                    <a:lumOff val="25000"/>
                  </a:schemeClr>
                </a:solidFill>
                <a:latin typeface="+mn-ea"/>
              </a:rPr>
              <a:t>/</a:t>
            </a:r>
            <a:r>
              <a:rPr lang="zh-CN" altLang="en-US" dirty="0">
                <a:solidFill>
                  <a:schemeClr val="tx1">
                    <a:lumMod val="75000"/>
                    <a:lumOff val="25000"/>
                  </a:schemeClr>
                </a:solidFill>
                <a:latin typeface="+mn-ea"/>
              </a:rPr>
              <a:t>时间排序等）；</a:t>
            </a:r>
          </a:p>
        </p:txBody>
      </p:sp>
      <p:pic>
        <p:nvPicPr>
          <p:cNvPr id="9" name="图片 8"/>
          <p:cNvPicPr>
            <a:picLocks noChangeAspect="1"/>
          </p:cNvPicPr>
          <p:nvPr/>
        </p:nvPicPr>
        <p:blipFill>
          <a:blip r:embed="rId3"/>
          <a:stretch>
            <a:fillRect/>
          </a:stretch>
        </p:blipFill>
        <p:spPr>
          <a:xfrm>
            <a:off x="784697" y="2870200"/>
            <a:ext cx="7081042" cy="32067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1025311" y="1424320"/>
            <a:ext cx="2646878" cy="670120"/>
          </a:xfrm>
          <a:prstGeom prst="rect">
            <a:avLst/>
          </a:prstGeom>
        </p:spPr>
        <p:txBody>
          <a:bodyPr wrap="none">
            <a:spAutoFit/>
          </a:bodyPr>
          <a:lstStyle/>
          <a:p>
            <a:pPr lvl="0">
              <a:lnSpc>
                <a:spcPct val="130000"/>
              </a:lnSpc>
            </a:pPr>
            <a:r>
              <a:rPr lang="zh-CN" altLang="en-US" sz="3200" b="1" dirty="0">
                <a:solidFill>
                  <a:srgbClr val="003E81"/>
                </a:solidFill>
              </a:rPr>
              <a:t>功能性测试：</a:t>
            </a:r>
            <a:endParaRPr lang="en-US" altLang="zh-CN" sz="3200" b="1" dirty="0">
              <a:solidFill>
                <a:srgbClr val="003E81"/>
              </a:solidFill>
            </a:endParaRPr>
          </a:p>
        </p:txBody>
      </p:sp>
      <p:sp>
        <p:nvSpPr>
          <p:cNvPr id="18" name="文本框 8"/>
          <p:cNvSpPr txBox="1"/>
          <p:nvPr/>
        </p:nvSpPr>
        <p:spPr>
          <a:xfrm>
            <a:off x="1025311" y="2539132"/>
            <a:ext cx="9761058" cy="189282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endParaRPr lang="zh-CN" altLang="en-US" dirty="0">
              <a:solidFill>
                <a:schemeClr val="tx1">
                  <a:lumMod val="75000"/>
                  <a:lumOff val="25000"/>
                </a:schemeClr>
              </a:solidFill>
              <a:latin typeface="+mn-ea"/>
            </a:endParaRPr>
          </a:p>
          <a:p>
            <a:pPr>
              <a:lnSpc>
                <a:spcPct val="130000"/>
              </a:lnSpc>
            </a:pPr>
            <a:r>
              <a:rPr lang="en-US" altLang="zh-CN" b="1" dirty="0" smtClean="0">
                <a:solidFill>
                  <a:schemeClr val="tx1">
                    <a:lumMod val="75000"/>
                    <a:lumOff val="25000"/>
                  </a:schemeClr>
                </a:solidFill>
                <a:latin typeface="+mn-ea"/>
              </a:rPr>
              <a:t>4</a:t>
            </a:r>
            <a:r>
              <a:rPr lang="zh-CN" altLang="en-US" b="1" dirty="0" smtClean="0">
                <a:solidFill>
                  <a:schemeClr val="tx1">
                    <a:lumMod val="75000"/>
                    <a:lumOff val="25000"/>
                  </a:schemeClr>
                </a:solidFill>
                <a:latin typeface="+mn-ea"/>
              </a:rPr>
              <a:t>、</a:t>
            </a:r>
            <a:r>
              <a:rPr lang="zh-CN" altLang="en-US" b="1" dirty="0">
                <a:solidFill>
                  <a:schemeClr val="tx1">
                    <a:lumMod val="75000"/>
                    <a:lumOff val="25000"/>
                  </a:schemeClr>
                </a:solidFill>
                <a:latin typeface="+mn-ea"/>
              </a:rPr>
              <a:t>网站安全功能性测试</a:t>
            </a:r>
          </a:p>
          <a:p>
            <a:pPr>
              <a:lnSpc>
                <a:spcPct val="130000"/>
              </a:lnSpc>
            </a:pPr>
            <a:r>
              <a:rPr lang="zh-CN" altLang="en-US" dirty="0">
                <a:solidFill>
                  <a:schemeClr val="tx1">
                    <a:lumMod val="75000"/>
                    <a:lumOff val="25000"/>
                  </a:schemeClr>
                </a:solidFill>
                <a:latin typeface="+mn-ea"/>
              </a:rPr>
              <a:t>测试系统对于非法操作，例如</a:t>
            </a:r>
            <a:r>
              <a:rPr lang="en-US" altLang="zh-CN" dirty="0" err="1">
                <a:solidFill>
                  <a:schemeClr val="tx1">
                    <a:lumMod val="75000"/>
                    <a:lumOff val="25000"/>
                  </a:schemeClr>
                </a:solidFill>
                <a:latin typeface="+mn-ea"/>
              </a:rPr>
              <a:t>sql</a:t>
            </a:r>
            <a:r>
              <a:rPr lang="zh-CN" altLang="en-US" dirty="0">
                <a:solidFill>
                  <a:schemeClr val="tx1">
                    <a:lumMod val="75000"/>
                    <a:lumOff val="25000"/>
                  </a:schemeClr>
                </a:solidFill>
                <a:latin typeface="+mn-ea"/>
              </a:rPr>
              <a:t>注入、</a:t>
            </a:r>
            <a:r>
              <a:rPr lang="en-US" altLang="zh-CN" dirty="0" err="1">
                <a:solidFill>
                  <a:schemeClr val="tx1">
                    <a:lumMod val="75000"/>
                    <a:lumOff val="25000"/>
                  </a:schemeClr>
                </a:solidFill>
                <a:latin typeface="+mn-ea"/>
              </a:rPr>
              <a:t>xss</a:t>
            </a:r>
            <a:r>
              <a:rPr lang="zh-CN" altLang="en-US" dirty="0">
                <a:solidFill>
                  <a:schemeClr val="tx1">
                    <a:lumMod val="75000"/>
                    <a:lumOff val="25000"/>
                  </a:schemeClr>
                </a:solidFill>
                <a:latin typeface="+mn-ea"/>
              </a:rPr>
              <a:t>攻击、命令行注入等的防范是否完善；</a:t>
            </a:r>
          </a:p>
          <a:p>
            <a:pPr>
              <a:lnSpc>
                <a:spcPct val="130000"/>
              </a:lnSpc>
            </a:pPr>
            <a:endParaRPr lang="zh-CN" altLang="en-US" dirty="0">
              <a:solidFill>
                <a:schemeClr val="tx1">
                  <a:lumMod val="75000"/>
                  <a:lumOff val="25000"/>
                </a:schemeClr>
              </a:solidFill>
              <a:latin typeface="+mn-ea"/>
            </a:endParaRPr>
          </a:p>
          <a:p>
            <a:pPr>
              <a:lnSpc>
                <a:spcPct val="130000"/>
              </a:lnSpc>
            </a:pPr>
            <a:endParaRPr lang="zh-CN" altLang="en-US" dirty="0">
              <a:solidFill>
                <a:schemeClr val="tx1">
                  <a:lumMod val="75000"/>
                  <a:lumOff val="25000"/>
                </a:schemeClr>
              </a:solidFill>
              <a:latin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1025311" y="1424320"/>
            <a:ext cx="2236510" cy="670120"/>
          </a:xfrm>
          <a:prstGeom prst="rect">
            <a:avLst/>
          </a:prstGeom>
        </p:spPr>
        <p:txBody>
          <a:bodyPr wrap="none">
            <a:spAutoFit/>
          </a:bodyPr>
          <a:lstStyle/>
          <a:p>
            <a:pPr lvl="0">
              <a:lnSpc>
                <a:spcPct val="130000"/>
              </a:lnSpc>
            </a:pPr>
            <a:r>
              <a:rPr lang="zh-CN" altLang="en-US" sz="3200" b="1" dirty="0">
                <a:solidFill>
                  <a:srgbClr val="003E81"/>
                </a:solidFill>
              </a:rPr>
              <a:t>性能测试：</a:t>
            </a:r>
            <a:endParaRPr lang="en-US" altLang="zh-CN" sz="3200" b="1" dirty="0">
              <a:solidFill>
                <a:srgbClr val="003E81"/>
              </a:solidFill>
            </a:endParaRPr>
          </a:p>
        </p:txBody>
      </p:sp>
      <p:sp>
        <p:nvSpPr>
          <p:cNvPr id="3" name="矩形 2"/>
          <p:cNvSpPr/>
          <p:nvPr/>
        </p:nvSpPr>
        <p:spPr>
          <a:xfrm flipV="1">
            <a:off x="823283" y="2848778"/>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8"/>
          <p:cNvSpPr txBox="1"/>
          <p:nvPr/>
        </p:nvSpPr>
        <p:spPr>
          <a:xfrm>
            <a:off x="1579124" y="3341221"/>
            <a:ext cx="2806305" cy="13415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高并发访问情况下测试访问量稳定性和可扩展性</a:t>
            </a:r>
          </a:p>
          <a:p>
            <a:pPr>
              <a:lnSpc>
                <a:spcPct val="130000"/>
              </a:lnSpc>
            </a:pPr>
            <a:r>
              <a:rPr lang="zh-CN" altLang="en-US" sz="1600" dirty="0">
                <a:solidFill>
                  <a:schemeClr val="tx1">
                    <a:lumMod val="75000"/>
                    <a:lumOff val="25000"/>
                  </a:schemeClr>
                </a:solidFill>
                <a:latin typeface="+mn-ea"/>
              </a:rPr>
              <a:t>测试系统响应时间随着并发访问数量增加的变化</a:t>
            </a:r>
          </a:p>
        </p:txBody>
      </p:sp>
      <p:sp>
        <p:nvSpPr>
          <p:cNvPr id="5" name="矩形 4"/>
          <p:cNvSpPr/>
          <p:nvPr/>
        </p:nvSpPr>
        <p:spPr>
          <a:xfrm>
            <a:off x="1635352" y="2893939"/>
            <a:ext cx="1210588" cy="453457"/>
          </a:xfrm>
          <a:prstGeom prst="rect">
            <a:avLst/>
          </a:prstGeom>
        </p:spPr>
        <p:txBody>
          <a:bodyPr wrap="none">
            <a:spAutoFit/>
          </a:bodyPr>
          <a:lstStyle/>
          <a:p>
            <a:pPr lvl="0">
              <a:lnSpc>
                <a:spcPct val="130000"/>
              </a:lnSpc>
            </a:pPr>
            <a:r>
              <a:rPr lang="zh-CN" altLang="en-US" sz="2000" b="1" dirty="0">
                <a:solidFill>
                  <a:srgbClr val="003E81"/>
                </a:solidFill>
              </a:rPr>
              <a:t>压力测试</a:t>
            </a:r>
            <a:endParaRPr lang="en-US" altLang="zh-CN" sz="2000" b="1" dirty="0">
              <a:solidFill>
                <a:srgbClr val="003E81"/>
              </a:solidFill>
            </a:endParaRPr>
          </a:p>
        </p:txBody>
      </p:sp>
      <p:sp>
        <p:nvSpPr>
          <p:cNvPr id="6" name="矩形 5"/>
          <p:cNvSpPr/>
          <p:nvPr/>
        </p:nvSpPr>
        <p:spPr>
          <a:xfrm>
            <a:off x="762876" y="2848778"/>
            <a:ext cx="816249" cy="814582"/>
          </a:xfrm>
          <a:prstGeom prst="rect">
            <a:avLst/>
          </a:prstGeom>
        </p:spPr>
        <p:txBody>
          <a:bodyPr wrap="none">
            <a:spAutoFit/>
          </a:bodyPr>
          <a:lstStyle/>
          <a:p>
            <a:pPr lvl="0">
              <a:lnSpc>
                <a:spcPct val="130000"/>
              </a:lnSpc>
            </a:pPr>
            <a:r>
              <a:rPr lang="en-US" altLang="zh-CN" sz="4000" b="1" dirty="0">
                <a:solidFill>
                  <a:srgbClr val="003E81"/>
                </a:solidFill>
              </a:rPr>
              <a:t>01</a:t>
            </a:r>
          </a:p>
        </p:txBody>
      </p:sp>
      <p:sp>
        <p:nvSpPr>
          <p:cNvPr id="7" name="矩形 6"/>
          <p:cNvSpPr/>
          <p:nvPr/>
        </p:nvSpPr>
        <p:spPr>
          <a:xfrm flipV="1">
            <a:off x="4385429" y="2849336"/>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p:cNvSpPr txBox="1"/>
          <p:nvPr/>
        </p:nvSpPr>
        <p:spPr>
          <a:xfrm>
            <a:off x="5141270" y="3341779"/>
            <a:ext cx="2803007" cy="13415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测试系统对大量、不同类型数据的处理情况</a:t>
            </a:r>
            <a:endParaRPr lang="en-US" altLang="zh-CN" sz="1600" dirty="0">
              <a:solidFill>
                <a:schemeClr val="tx1">
                  <a:lumMod val="75000"/>
                  <a:lumOff val="25000"/>
                </a:schemeClr>
              </a:solidFill>
              <a:latin typeface="+mn-ea"/>
            </a:endParaRPr>
          </a:p>
          <a:p>
            <a:pPr>
              <a:lnSpc>
                <a:spcPct val="130000"/>
              </a:lnSpc>
            </a:pPr>
            <a:r>
              <a:rPr lang="zh-CN" altLang="en-US" sz="1600" dirty="0">
                <a:solidFill>
                  <a:schemeClr val="tx1">
                    <a:lumMod val="75000"/>
                    <a:lumOff val="25000"/>
                  </a:schemeClr>
                </a:solidFill>
                <a:latin typeface="+mn-ea"/>
              </a:rPr>
              <a:t>测试负载平衡器在高负载下的效率和稳定性</a:t>
            </a:r>
          </a:p>
        </p:txBody>
      </p:sp>
      <p:sp>
        <p:nvSpPr>
          <p:cNvPr id="10" name="矩形 9"/>
          <p:cNvSpPr/>
          <p:nvPr/>
        </p:nvSpPr>
        <p:spPr>
          <a:xfrm>
            <a:off x="5197498" y="2894497"/>
            <a:ext cx="1210588" cy="453457"/>
          </a:xfrm>
          <a:prstGeom prst="rect">
            <a:avLst/>
          </a:prstGeom>
        </p:spPr>
        <p:txBody>
          <a:bodyPr wrap="none">
            <a:spAutoFit/>
          </a:bodyPr>
          <a:lstStyle/>
          <a:p>
            <a:pPr lvl="0">
              <a:lnSpc>
                <a:spcPct val="130000"/>
              </a:lnSpc>
            </a:pPr>
            <a:r>
              <a:rPr lang="zh-CN" altLang="en-US" sz="2000" b="1" dirty="0">
                <a:solidFill>
                  <a:srgbClr val="003E81"/>
                </a:solidFill>
              </a:rPr>
              <a:t>负载测试</a:t>
            </a:r>
            <a:endParaRPr lang="en-US" altLang="zh-CN" sz="2000" b="1" dirty="0">
              <a:solidFill>
                <a:srgbClr val="003E81"/>
              </a:solidFill>
            </a:endParaRPr>
          </a:p>
        </p:txBody>
      </p:sp>
      <p:sp>
        <p:nvSpPr>
          <p:cNvPr id="11" name="矩形 10"/>
          <p:cNvSpPr/>
          <p:nvPr/>
        </p:nvSpPr>
        <p:spPr>
          <a:xfrm>
            <a:off x="4325022" y="2849336"/>
            <a:ext cx="816249" cy="814582"/>
          </a:xfrm>
          <a:prstGeom prst="rect">
            <a:avLst/>
          </a:prstGeom>
        </p:spPr>
        <p:txBody>
          <a:bodyPr wrap="none">
            <a:spAutoFit/>
          </a:bodyPr>
          <a:lstStyle/>
          <a:p>
            <a:pPr lvl="0">
              <a:lnSpc>
                <a:spcPct val="130000"/>
              </a:lnSpc>
            </a:pPr>
            <a:r>
              <a:rPr lang="en-US" altLang="zh-CN" sz="4000" b="1" dirty="0">
                <a:solidFill>
                  <a:srgbClr val="003E81"/>
                </a:solidFill>
              </a:rPr>
              <a:t>02</a:t>
            </a:r>
          </a:p>
        </p:txBody>
      </p:sp>
      <p:sp>
        <p:nvSpPr>
          <p:cNvPr id="16" name="矩形 15"/>
          <p:cNvSpPr/>
          <p:nvPr/>
        </p:nvSpPr>
        <p:spPr>
          <a:xfrm flipV="1">
            <a:off x="7944277" y="2850452"/>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文本框 8"/>
          <p:cNvSpPr txBox="1"/>
          <p:nvPr/>
        </p:nvSpPr>
        <p:spPr>
          <a:xfrm>
            <a:off x="8700118" y="3342895"/>
            <a:ext cx="2803007" cy="70134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测试系统在长期运行、重复执行多个操作时的稳定性。</a:t>
            </a:r>
          </a:p>
        </p:txBody>
      </p:sp>
      <p:sp>
        <p:nvSpPr>
          <p:cNvPr id="20" name="矩形 19"/>
          <p:cNvSpPr/>
          <p:nvPr/>
        </p:nvSpPr>
        <p:spPr>
          <a:xfrm>
            <a:off x="8756346" y="2895613"/>
            <a:ext cx="1467068" cy="453457"/>
          </a:xfrm>
          <a:prstGeom prst="rect">
            <a:avLst/>
          </a:prstGeom>
        </p:spPr>
        <p:txBody>
          <a:bodyPr wrap="none">
            <a:spAutoFit/>
          </a:bodyPr>
          <a:lstStyle/>
          <a:p>
            <a:pPr lvl="0">
              <a:lnSpc>
                <a:spcPct val="130000"/>
              </a:lnSpc>
            </a:pPr>
            <a:r>
              <a:rPr lang="zh-CN" altLang="en-US" sz="2000" b="1" dirty="0">
                <a:solidFill>
                  <a:srgbClr val="003E81"/>
                </a:solidFill>
              </a:rPr>
              <a:t>可靠性测试</a:t>
            </a:r>
            <a:endParaRPr lang="en-US" altLang="zh-CN" sz="2000" b="1" dirty="0">
              <a:solidFill>
                <a:srgbClr val="003E81"/>
              </a:solidFill>
            </a:endParaRPr>
          </a:p>
        </p:txBody>
      </p:sp>
      <p:sp>
        <p:nvSpPr>
          <p:cNvPr id="21" name="矩形 20"/>
          <p:cNvSpPr/>
          <p:nvPr/>
        </p:nvSpPr>
        <p:spPr>
          <a:xfrm>
            <a:off x="7883870" y="2850452"/>
            <a:ext cx="816249" cy="814582"/>
          </a:xfrm>
          <a:prstGeom prst="rect">
            <a:avLst/>
          </a:prstGeom>
        </p:spPr>
        <p:txBody>
          <a:bodyPr wrap="none">
            <a:spAutoFit/>
          </a:bodyPr>
          <a:lstStyle/>
          <a:p>
            <a:pPr lvl="0">
              <a:lnSpc>
                <a:spcPct val="130000"/>
              </a:lnSpc>
            </a:pPr>
            <a:r>
              <a:rPr lang="en-US" altLang="zh-CN" sz="4000" b="1" dirty="0">
                <a:solidFill>
                  <a:srgbClr val="003E81"/>
                </a:solidFill>
              </a:rPr>
              <a:t>03</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1025311" y="1424320"/>
            <a:ext cx="2646878" cy="670120"/>
          </a:xfrm>
          <a:prstGeom prst="rect">
            <a:avLst/>
          </a:prstGeom>
        </p:spPr>
        <p:txBody>
          <a:bodyPr wrap="none">
            <a:spAutoFit/>
          </a:bodyPr>
          <a:lstStyle/>
          <a:p>
            <a:pPr lvl="0">
              <a:lnSpc>
                <a:spcPct val="130000"/>
              </a:lnSpc>
            </a:pPr>
            <a:r>
              <a:rPr lang="zh-CN" altLang="en-US" sz="3200" b="1" dirty="0">
                <a:solidFill>
                  <a:srgbClr val="003E81"/>
                </a:solidFill>
              </a:rPr>
              <a:t>安全性测试：</a:t>
            </a:r>
            <a:endParaRPr lang="en-US" altLang="zh-CN" sz="3200" b="1" dirty="0">
              <a:solidFill>
                <a:srgbClr val="003E81"/>
              </a:solidFill>
            </a:endParaRPr>
          </a:p>
        </p:txBody>
      </p:sp>
      <p:sp>
        <p:nvSpPr>
          <p:cNvPr id="12" name="文本框 8"/>
          <p:cNvSpPr txBox="1"/>
          <p:nvPr/>
        </p:nvSpPr>
        <p:spPr>
          <a:xfrm>
            <a:off x="1025311" y="2246287"/>
            <a:ext cx="9761058" cy="473854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探测系统中潜在的漏洞风险并尝试突破防御系统，找出潜在的攻击面</a:t>
            </a:r>
            <a:r>
              <a:rPr lang="en-US" altLang="zh-CN" dirty="0">
                <a:solidFill>
                  <a:schemeClr val="tx1">
                    <a:lumMod val="75000"/>
                    <a:lumOff val="25000"/>
                  </a:schemeClr>
                </a:solidFill>
                <a:latin typeface="+mn-ea"/>
              </a:rPr>
              <a:t>, </a:t>
            </a:r>
            <a:r>
              <a:rPr lang="zh-CN" altLang="en-US" dirty="0">
                <a:solidFill>
                  <a:schemeClr val="tx1">
                    <a:lumMod val="75000"/>
                    <a:lumOff val="25000"/>
                  </a:schemeClr>
                </a:solidFill>
                <a:latin typeface="+mn-ea"/>
              </a:rPr>
              <a:t>如</a:t>
            </a:r>
            <a:r>
              <a:rPr lang="en-US" altLang="zh-CN" dirty="0">
                <a:solidFill>
                  <a:schemeClr val="tx1">
                    <a:lumMod val="75000"/>
                    <a:lumOff val="25000"/>
                  </a:schemeClr>
                </a:solidFill>
                <a:latin typeface="+mn-ea"/>
              </a:rPr>
              <a:t>XSS</a:t>
            </a:r>
            <a:r>
              <a:rPr lang="zh-CN" altLang="en-US" dirty="0">
                <a:solidFill>
                  <a:schemeClr val="tx1">
                    <a:lumMod val="75000"/>
                    <a:lumOff val="25000"/>
                  </a:schemeClr>
                </a:solidFill>
                <a:latin typeface="+mn-ea"/>
              </a:rPr>
              <a:t>、</a:t>
            </a:r>
            <a:r>
              <a:rPr lang="en-US" altLang="zh-CN" dirty="0">
                <a:solidFill>
                  <a:schemeClr val="tx1">
                    <a:lumMod val="75000"/>
                    <a:lumOff val="25000"/>
                  </a:schemeClr>
                </a:solidFill>
                <a:latin typeface="+mn-ea"/>
              </a:rPr>
              <a:t>SQL</a:t>
            </a:r>
            <a:r>
              <a:rPr lang="zh-CN" altLang="en-US" dirty="0">
                <a:solidFill>
                  <a:schemeClr val="tx1">
                    <a:lumMod val="75000"/>
                    <a:lumOff val="25000"/>
                  </a:schemeClr>
                </a:solidFill>
                <a:latin typeface="+mn-ea"/>
              </a:rPr>
              <a:t>注入等；</a:t>
            </a:r>
          </a:p>
          <a:p>
            <a:pPr>
              <a:lnSpc>
                <a:spcPct val="130000"/>
              </a:lnSpc>
            </a:pPr>
            <a:r>
              <a:rPr lang="zh-CN" altLang="en-US" dirty="0">
                <a:solidFill>
                  <a:schemeClr val="tx1">
                    <a:lumMod val="75000"/>
                    <a:lumOff val="25000"/>
                  </a:schemeClr>
                </a:solidFill>
                <a:latin typeface="+mn-ea"/>
              </a:rPr>
              <a:t>以下是一些测试样例：</a:t>
            </a:r>
          </a:p>
          <a:p>
            <a:pPr>
              <a:lnSpc>
                <a:spcPct val="130000"/>
              </a:lnSpc>
            </a:pPr>
            <a:r>
              <a:rPr lang="en-US" altLang="zh-CN" b="1" dirty="0">
                <a:solidFill>
                  <a:schemeClr val="tx1">
                    <a:lumMod val="75000"/>
                    <a:lumOff val="25000"/>
                  </a:schemeClr>
                </a:solidFill>
                <a:latin typeface="+mn-ea"/>
              </a:rPr>
              <a:t>1</a:t>
            </a:r>
            <a:r>
              <a:rPr lang="zh-CN" altLang="en-US" b="1" dirty="0">
                <a:solidFill>
                  <a:schemeClr val="tx1">
                    <a:lumMod val="75000"/>
                    <a:lumOff val="25000"/>
                  </a:schemeClr>
                </a:solidFill>
                <a:latin typeface="+mn-ea"/>
              </a:rPr>
              <a:t>、</a:t>
            </a:r>
            <a:r>
              <a:rPr lang="en-US" altLang="zh-CN" b="1" dirty="0">
                <a:solidFill>
                  <a:schemeClr val="tx1">
                    <a:lumMod val="75000"/>
                    <a:lumOff val="25000"/>
                  </a:schemeClr>
                </a:solidFill>
                <a:latin typeface="+mn-ea"/>
              </a:rPr>
              <a:t>SQL</a:t>
            </a:r>
            <a:r>
              <a:rPr lang="zh-CN" altLang="en-US" b="1" dirty="0">
                <a:solidFill>
                  <a:schemeClr val="tx1">
                    <a:lumMod val="75000"/>
                    <a:lumOff val="25000"/>
                  </a:schemeClr>
                </a:solidFill>
                <a:latin typeface="+mn-ea"/>
              </a:rPr>
              <a:t>注入测试：</a:t>
            </a:r>
          </a:p>
          <a:p>
            <a:pPr lvl="1">
              <a:lnSpc>
                <a:spcPct val="130000"/>
              </a:lnSpc>
            </a:pPr>
            <a:r>
              <a:rPr lang="en-US" altLang="zh-CN" dirty="0">
                <a:solidFill>
                  <a:schemeClr val="tx1">
                    <a:lumMod val="75000"/>
                    <a:lumOff val="25000"/>
                  </a:schemeClr>
                </a:solidFill>
                <a:latin typeface="+mn-ea"/>
              </a:rPr>
              <a:t>select * from users where </a:t>
            </a:r>
            <a:r>
              <a:rPr lang="en-US" altLang="zh-CN" dirty="0" err="1">
                <a:solidFill>
                  <a:schemeClr val="tx1">
                    <a:lumMod val="75000"/>
                    <a:lumOff val="25000"/>
                  </a:schemeClr>
                </a:solidFill>
                <a:latin typeface="+mn-ea"/>
              </a:rPr>
              <a:t>user_id</a:t>
            </a:r>
            <a:r>
              <a:rPr lang="en-US" altLang="zh-CN" dirty="0">
                <a:solidFill>
                  <a:schemeClr val="tx1">
                    <a:lumMod val="75000"/>
                    <a:lumOff val="25000"/>
                  </a:schemeClr>
                </a:solidFill>
                <a:latin typeface="+mn-ea"/>
              </a:rPr>
              <a:t> = '1''';</a:t>
            </a:r>
          </a:p>
          <a:p>
            <a:pPr lvl="1">
              <a:lnSpc>
                <a:spcPct val="130000"/>
              </a:lnSpc>
            </a:pPr>
            <a:r>
              <a:rPr lang="en-US" altLang="zh-CN" dirty="0">
                <a:solidFill>
                  <a:schemeClr val="tx1">
                    <a:lumMod val="75000"/>
                    <a:lumOff val="25000"/>
                  </a:schemeClr>
                </a:solidFill>
                <a:latin typeface="+mn-ea"/>
              </a:rPr>
              <a:t>select * from users where </a:t>
            </a:r>
            <a:r>
              <a:rPr lang="en-US" altLang="zh-CN" dirty="0" err="1">
                <a:solidFill>
                  <a:schemeClr val="tx1">
                    <a:lumMod val="75000"/>
                    <a:lumOff val="25000"/>
                  </a:schemeClr>
                </a:solidFill>
                <a:latin typeface="+mn-ea"/>
              </a:rPr>
              <a:t>user_id</a:t>
            </a:r>
            <a:r>
              <a:rPr lang="en-US" altLang="zh-CN" dirty="0">
                <a:solidFill>
                  <a:schemeClr val="tx1">
                    <a:lumMod val="75000"/>
                    <a:lumOff val="25000"/>
                  </a:schemeClr>
                </a:solidFill>
                <a:latin typeface="+mn-ea"/>
              </a:rPr>
              <a:t> = '1''shit';</a:t>
            </a:r>
          </a:p>
          <a:p>
            <a:pPr lvl="1">
              <a:lnSpc>
                <a:spcPct val="130000"/>
              </a:lnSpc>
            </a:pPr>
            <a:r>
              <a:rPr lang="en-US" altLang="zh-CN" dirty="0">
                <a:solidFill>
                  <a:schemeClr val="tx1">
                    <a:lumMod val="75000"/>
                    <a:lumOff val="25000"/>
                  </a:schemeClr>
                </a:solidFill>
                <a:latin typeface="+mn-ea"/>
              </a:rPr>
              <a:t>and (length(database())=8)-- </a:t>
            </a:r>
          </a:p>
          <a:p>
            <a:pPr>
              <a:lnSpc>
                <a:spcPct val="130000"/>
              </a:lnSpc>
            </a:pPr>
            <a:r>
              <a:rPr lang="en-US" altLang="zh-CN" b="1" dirty="0">
                <a:solidFill>
                  <a:schemeClr val="tx1">
                    <a:lumMod val="75000"/>
                    <a:lumOff val="25000"/>
                  </a:schemeClr>
                </a:solidFill>
                <a:latin typeface="+mn-ea"/>
              </a:rPr>
              <a:t>2</a:t>
            </a:r>
            <a:r>
              <a:rPr lang="zh-CN" altLang="en-US" b="1" dirty="0">
                <a:solidFill>
                  <a:schemeClr val="tx1">
                    <a:lumMod val="75000"/>
                    <a:lumOff val="25000"/>
                  </a:schemeClr>
                </a:solidFill>
                <a:latin typeface="+mn-ea"/>
              </a:rPr>
              <a:t>、目录穿越漏洞测试：</a:t>
            </a:r>
          </a:p>
          <a:p>
            <a:pPr lvl="1">
              <a:lnSpc>
                <a:spcPct val="130000"/>
              </a:lnSpc>
            </a:pPr>
            <a:r>
              <a:rPr lang="en-US" altLang="zh-CN" dirty="0">
                <a:solidFill>
                  <a:schemeClr val="tx1">
                    <a:lumMod val="75000"/>
                    <a:lumOff val="25000"/>
                  </a:schemeClr>
                </a:solidFill>
                <a:latin typeface="+mn-ea"/>
              </a:rPr>
              <a:t>\\localhost\c$\windows\win.ini</a:t>
            </a:r>
          </a:p>
          <a:p>
            <a:pPr>
              <a:lnSpc>
                <a:spcPct val="130000"/>
              </a:lnSpc>
            </a:pPr>
            <a:r>
              <a:rPr lang="en-US" altLang="zh-CN" b="1" dirty="0">
                <a:solidFill>
                  <a:schemeClr val="tx1">
                    <a:lumMod val="75000"/>
                    <a:lumOff val="25000"/>
                  </a:schemeClr>
                </a:solidFill>
                <a:latin typeface="+mn-ea"/>
              </a:rPr>
              <a:t>3</a:t>
            </a:r>
            <a:r>
              <a:rPr lang="zh-CN" altLang="en-US" b="1" dirty="0">
                <a:solidFill>
                  <a:schemeClr val="tx1">
                    <a:lumMod val="75000"/>
                    <a:lumOff val="25000"/>
                  </a:schemeClr>
                </a:solidFill>
                <a:latin typeface="+mn-ea"/>
              </a:rPr>
              <a:t>、文件包含漏洞测试：</a:t>
            </a:r>
          </a:p>
          <a:p>
            <a:pPr lvl="1">
              <a:lnSpc>
                <a:spcPct val="130000"/>
              </a:lnSpc>
            </a:pPr>
            <a:r>
              <a:rPr lang="en-US" altLang="zh-CN" dirty="0">
                <a:solidFill>
                  <a:schemeClr val="tx1">
                    <a:lumMod val="75000"/>
                    <a:lumOff val="25000"/>
                  </a:schemeClr>
                </a:solidFill>
                <a:latin typeface="+mn-ea"/>
              </a:rPr>
              <a:t>http://localhost/index.php?file=php://filter/read=convert.base64-encode/resource=shell.png</a:t>
            </a:r>
          </a:p>
          <a:p>
            <a:pPr>
              <a:lnSpc>
                <a:spcPct val="130000"/>
              </a:lnSpc>
            </a:pPr>
            <a:endParaRPr lang="zh-CN" altLang="en-US" dirty="0">
              <a:solidFill>
                <a:schemeClr val="tx1">
                  <a:lumMod val="75000"/>
                  <a:lumOff val="25000"/>
                </a:schemeClr>
              </a:solidFill>
              <a:latin typeface="+mn-ea"/>
            </a:endParaRPr>
          </a:p>
          <a:p>
            <a:pPr>
              <a:lnSpc>
                <a:spcPct val="130000"/>
              </a:lnSpc>
            </a:pPr>
            <a:endParaRPr lang="zh-CN" altLang="en-US" dirty="0">
              <a:solidFill>
                <a:schemeClr val="tx1">
                  <a:lumMod val="75000"/>
                  <a:lumOff val="25000"/>
                </a:schemeClr>
              </a:solidFill>
              <a:latin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2">
            <a:lum bright="100000"/>
          </a:blip>
          <a:stretch>
            <a:fillRect/>
          </a:stretch>
        </p:blipFill>
        <p:spPr>
          <a:xfrm>
            <a:off x="9742506" y="333552"/>
            <a:ext cx="2117688" cy="570755"/>
          </a:xfrm>
          <a:prstGeom prst="rect">
            <a:avLst/>
          </a:prstGeom>
        </p:spPr>
      </p:pic>
      <p:sp>
        <p:nvSpPr>
          <p:cNvPr id="8" name="矩形 7"/>
          <p:cNvSpPr/>
          <p:nvPr/>
        </p:nvSpPr>
        <p:spPr>
          <a:xfrm>
            <a:off x="1025311" y="1424320"/>
            <a:ext cx="2646878" cy="670120"/>
          </a:xfrm>
          <a:prstGeom prst="rect">
            <a:avLst/>
          </a:prstGeom>
        </p:spPr>
        <p:txBody>
          <a:bodyPr wrap="none">
            <a:spAutoFit/>
          </a:bodyPr>
          <a:lstStyle/>
          <a:p>
            <a:pPr lvl="0">
              <a:lnSpc>
                <a:spcPct val="130000"/>
              </a:lnSpc>
            </a:pPr>
            <a:r>
              <a:rPr lang="zh-CN" altLang="en-US" sz="3200" b="1" dirty="0">
                <a:solidFill>
                  <a:srgbClr val="003E81"/>
                </a:solidFill>
              </a:rPr>
              <a:t>安全性测试：</a:t>
            </a:r>
            <a:endParaRPr lang="en-US" altLang="zh-CN" sz="3200" b="1" dirty="0">
              <a:solidFill>
                <a:srgbClr val="003E81"/>
              </a:solidFill>
            </a:endParaRPr>
          </a:p>
        </p:txBody>
      </p:sp>
      <p:sp>
        <p:nvSpPr>
          <p:cNvPr id="12" name="文本框 8"/>
          <p:cNvSpPr txBox="1"/>
          <p:nvPr/>
        </p:nvSpPr>
        <p:spPr>
          <a:xfrm>
            <a:off x="691481" y="2246287"/>
            <a:ext cx="5961415" cy="334206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b="1" dirty="0">
                <a:solidFill>
                  <a:schemeClr val="tx1">
                    <a:lumMod val="75000"/>
                    <a:lumOff val="25000"/>
                  </a:schemeClr>
                </a:solidFill>
                <a:latin typeface="+mn-ea"/>
              </a:rPr>
              <a:t>4</a:t>
            </a:r>
            <a:r>
              <a:rPr lang="zh-CN" altLang="en-US" b="1" dirty="0">
                <a:solidFill>
                  <a:schemeClr val="tx1">
                    <a:lumMod val="75000"/>
                    <a:lumOff val="25000"/>
                  </a:schemeClr>
                </a:solidFill>
                <a:latin typeface="+mn-ea"/>
              </a:rPr>
              <a:t>、</a:t>
            </a:r>
            <a:r>
              <a:rPr lang="en-US" altLang="zh-CN" b="1" dirty="0">
                <a:solidFill>
                  <a:schemeClr val="tx1">
                    <a:lumMod val="75000"/>
                    <a:lumOff val="25000"/>
                  </a:schemeClr>
                </a:solidFill>
                <a:latin typeface="+mn-ea"/>
              </a:rPr>
              <a:t>XXE</a:t>
            </a:r>
            <a:r>
              <a:rPr lang="zh-CN" altLang="en-US" b="1" dirty="0">
                <a:solidFill>
                  <a:schemeClr val="tx1">
                    <a:lumMod val="75000"/>
                    <a:lumOff val="25000"/>
                  </a:schemeClr>
                </a:solidFill>
                <a:latin typeface="+mn-ea"/>
              </a:rPr>
              <a:t>漏洞测试：</a:t>
            </a:r>
          </a:p>
          <a:p>
            <a:pPr>
              <a:lnSpc>
                <a:spcPct val="130000"/>
              </a:lnSpc>
            </a:pPr>
            <a:r>
              <a:rPr lang="en-US" altLang="zh-CN" dirty="0">
                <a:solidFill>
                  <a:schemeClr val="tx1">
                    <a:lumMod val="75000"/>
                    <a:lumOff val="25000"/>
                  </a:schemeClr>
                </a:solidFill>
                <a:latin typeface="+mn-ea"/>
              </a:rPr>
              <a:t>	</a:t>
            </a:r>
            <a:r>
              <a:rPr lang="zh-CN" altLang="en-US" sz="1600" dirty="0">
                <a:solidFill>
                  <a:schemeClr val="tx1">
                    <a:lumMod val="75000"/>
                    <a:lumOff val="25000"/>
                  </a:schemeClr>
                </a:solidFill>
                <a:latin typeface="+mn-ea"/>
              </a:rPr>
              <a:t>样例</a:t>
            </a:r>
            <a:r>
              <a:rPr lang="en-US" altLang="zh-CN" sz="1600" dirty="0">
                <a:solidFill>
                  <a:schemeClr val="tx1">
                    <a:lumMod val="75000"/>
                    <a:lumOff val="25000"/>
                  </a:schemeClr>
                </a:solidFill>
                <a:latin typeface="+mn-ea"/>
              </a:rPr>
              <a:t>1</a:t>
            </a:r>
          </a:p>
          <a:p>
            <a:pPr lvl="1">
              <a:lnSpc>
                <a:spcPct val="130000"/>
              </a:lnSpc>
            </a:pPr>
            <a:r>
              <a:rPr lang="en-US" altLang="zh-CN" sz="1600" dirty="0">
                <a:solidFill>
                  <a:schemeClr val="tx1">
                    <a:lumMod val="75000"/>
                    <a:lumOff val="25000"/>
                  </a:schemeClr>
                </a:solidFill>
                <a:latin typeface="+mn-ea"/>
              </a:rPr>
              <a:t>&lt;?xml version="1.0" encoding="utf-8"?&gt;</a:t>
            </a:r>
          </a:p>
          <a:p>
            <a:pPr lvl="1">
              <a:lnSpc>
                <a:spcPct val="130000"/>
              </a:lnSpc>
            </a:pPr>
            <a:r>
              <a:rPr lang="en-US" altLang="zh-CN" sz="1600" dirty="0">
                <a:solidFill>
                  <a:schemeClr val="tx1">
                    <a:lumMod val="75000"/>
                    <a:lumOff val="25000"/>
                  </a:schemeClr>
                </a:solidFill>
                <a:latin typeface="+mn-ea"/>
              </a:rPr>
              <a:t>&lt;!DOCTYPE </a:t>
            </a:r>
            <a:r>
              <a:rPr lang="en-US" altLang="zh-CN" sz="1600" dirty="0" err="1">
                <a:solidFill>
                  <a:schemeClr val="tx1">
                    <a:lumMod val="75000"/>
                    <a:lumOff val="25000"/>
                  </a:schemeClr>
                </a:solidFill>
                <a:latin typeface="+mn-ea"/>
              </a:rPr>
              <a:t>roottag</a:t>
            </a:r>
            <a:r>
              <a:rPr lang="en-US" altLang="zh-CN" sz="1600" dirty="0">
                <a:solidFill>
                  <a:schemeClr val="tx1">
                    <a:lumMod val="75000"/>
                    <a:lumOff val="25000"/>
                  </a:schemeClr>
                </a:solidFill>
                <a:latin typeface="+mn-ea"/>
              </a:rPr>
              <a:t> [</a:t>
            </a:r>
          </a:p>
          <a:p>
            <a:pPr lvl="1">
              <a:lnSpc>
                <a:spcPct val="130000"/>
              </a:lnSpc>
            </a:pPr>
            <a:r>
              <a:rPr lang="en-US" altLang="zh-CN" sz="1600" dirty="0">
                <a:solidFill>
                  <a:schemeClr val="tx1">
                    <a:lumMod val="75000"/>
                    <a:lumOff val="25000"/>
                  </a:schemeClr>
                </a:solidFill>
                <a:latin typeface="+mn-ea"/>
              </a:rPr>
              <a:t>&lt;!ENTITY % start "&lt;![CDATA["&gt; </a:t>
            </a:r>
          </a:p>
          <a:p>
            <a:pPr lvl="1">
              <a:lnSpc>
                <a:spcPct val="130000"/>
              </a:lnSpc>
            </a:pPr>
            <a:r>
              <a:rPr lang="en-US" altLang="zh-CN" sz="1600" dirty="0">
                <a:solidFill>
                  <a:schemeClr val="tx1">
                    <a:lumMod val="75000"/>
                    <a:lumOff val="25000"/>
                  </a:schemeClr>
                </a:solidFill>
                <a:latin typeface="+mn-ea"/>
              </a:rPr>
              <a:t>&lt;!ENTITY % goodies SYSTEM "file:///xxx.txt"&gt; </a:t>
            </a:r>
          </a:p>
          <a:p>
            <a:pPr lvl="1">
              <a:lnSpc>
                <a:spcPct val="130000"/>
              </a:lnSpc>
            </a:pPr>
            <a:r>
              <a:rPr lang="en-US" altLang="zh-CN" sz="1600" dirty="0">
                <a:solidFill>
                  <a:schemeClr val="tx1">
                    <a:lumMod val="75000"/>
                    <a:lumOff val="25000"/>
                  </a:schemeClr>
                </a:solidFill>
                <a:latin typeface="+mn-ea"/>
              </a:rPr>
              <a:t>&lt;!ENTITY % end "]]&gt;"&gt; </a:t>
            </a:r>
          </a:p>
          <a:p>
            <a:pPr lvl="1">
              <a:lnSpc>
                <a:spcPct val="130000"/>
              </a:lnSpc>
            </a:pPr>
            <a:r>
              <a:rPr lang="en-US" altLang="zh-CN" sz="1600" dirty="0">
                <a:solidFill>
                  <a:schemeClr val="tx1">
                    <a:lumMod val="75000"/>
                    <a:lumOff val="25000"/>
                  </a:schemeClr>
                </a:solidFill>
                <a:latin typeface="+mn-ea"/>
              </a:rPr>
              <a:t>&lt;!ENTITY all "%start;%goodies;%end;"&gt;</a:t>
            </a:r>
          </a:p>
          <a:p>
            <a:pPr lvl="1">
              <a:lnSpc>
                <a:spcPct val="130000"/>
              </a:lnSpc>
            </a:pPr>
            <a:r>
              <a:rPr lang="en-US" altLang="zh-CN" sz="1600" dirty="0">
                <a:solidFill>
                  <a:schemeClr val="tx1">
                    <a:lumMod val="75000"/>
                    <a:lumOff val="25000"/>
                  </a:schemeClr>
                </a:solidFill>
                <a:latin typeface="+mn-ea"/>
              </a:rPr>
              <a:t>]&gt;</a:t>
            </a:r>
          </a:p>
          <a:p>
            <a:pPr lvl="1">
              <a:lnSpc>
                <a:spcPct val="130000"/>
              </a:lnSpc>
            </a:pPr>
            <a:r>
              <a:rPr lang="en-US" altLang="zh-CN" sz="1600" dirty="0">
                <a:solidFill>
                  <a:schemeClr val="tx1">
                    <a:lumMod val="75000"/>
                    <a:lumOff val="25000"/>
                  </a:schemeClr>
                </a:solidFill>
                <a:latin typeface="+mn-ea"/>
              </a:rPr>
              <a:t>&lt;</a:t>
            </a:r>
            <a:r>
              <a:rPr lang="en-US" altLang="zh-CN" sz="1600" dirty="0" err="1">
                <a:solidFill>
                  <a:schemeClr val="tx1">
                    <a:lumMod val="75000"/>
                    <a:lumOff val="25000"/>
                  </a:schemeClr>
                </a:solidFill>
                <a:latin typeface="+mn-ea"/>
              </a:rPr>
              <a:t>roottag</a:t>
            </a:r>
            <a:r>
              <a:rPr lang="en-US" altLang="zh-CN" sz="1600" dirty="0">
                <a:solidFill>
                  <a:schemeClr val="tx1">
                    <a:lumMod val="75000"/>
                    <a:lumOff val="25000"/>
                  </a:schemeClr>
                </a:solidFill>
                <a:latin typeface="+mn-ea"/>
              </a:rPr>
              <a:t>&gt;&amp;all;&lt;/</a:t>
            </a:r>
            <a:r>
              <a:rPr lang="en-US" altLang="zh-CN" sz="1600" dirty="0" err="1">
                <a:solidFill>
                  <a:schemeClr val="tx1">
                    <a:lumMod val="75000"/>
                    <a:lumOff val="25000"/>
                  </a:schemeClr>
                </a:solidFill>
                <a:latin typeface="+mn-ea"/>
              </a:rPr>
              <a:t>roottag</a:t>
            </a:r>
            <a:r>
              <a:rPr lang="en-US" altLang="zh-CN" sz="1600" dirty="0">
                <a:solidFill>
                  <a:schemeClr val="tx1">
                    <a:lumMod val="75000"/>
                    <a:lumOff val="25000"/>
                  </a:schemeClr>
                </a:solidFill>
                <a:latin typeface="+mn-ea"/>
              </a:rPr>
              <a:t>&gt;</a:t>
            </a:r>
          </a:p>
        </p:txBody>
      </p:sp>
      <p:sp>
        <p:nvSpPr>
          <p:cNvPr id="3" name="文本框 8"/>
          <p:cNvSpPr txBox="1"/>
          <p:nvPr/>
        </p:nvSpPr>
        <p:spPr>
          <a:xfrm>
            <a:off x="6096000" y="2495040"/>
            <a:ext cx="5961415" cy="42623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a:solidFill>
                  <a:schemeClr val="tx1">
                    <a:lumMod val="75000"/>
                    <a:lumOff val="25000"/>
                  </a:schemeClr>
                </a:solidFill>
                <a:latin typeface="+mn-ea"/>
              </a:rPr>
              <a:t>	</a:t>
            </a:r>
            <a:r>
              <a:rPr lang="zh-CN" altLang="en-US" sz="1600" dirty="0">
                <a:solidFill>
                  <a:schemeClr val="tx1">
                    <a:lumMod val="75000"/>
                    <a:lumOff val="25000"/>
                  </a:schemeClr>
                </a:solidFill>
                <a:latin typeface="+mn-ea"/>
              </a:rPr>
              <a:t>样例</a:t>
            </a:r>
            <a:r>
              <a:rPr lang="en-US" altLang="zh-CN" sz="1600" dirty="0">
                <a:solidFill>
                  <a:schemeClr val="tx1">
                    <a:lumMod val="75000"/>
                    <a:lumOff val="25000"/>
                  </a:schemeClr>
                </a:solidFill>
                <a:latin typeface="+mn-ea"/>
              </a:rPr>
              <a:t>2</a:t>
            </a:r>
          </a:p>
          <a:p>
            <a:pPr lvl="1">
              <a:lnSpc>
                <a:spcPct val="130000"/>
              </a:lnSpc>
            </a:pPr>
            <a:r>
              <a:rPr lang="en-US" altLang="zh-CN" sz="1600" dirty="0">
                <a:solidFill>
                  <a:schemeClr val="tx1">
                    <a:lumMod val="75000"/>
                    <a:lumOff val="25000"/>
                  </a:schemeClr>
                </a:solidFill>
                <a:latin typeface="+mn-ea"/>
              </a:rPr>
              <a:t>&lt;?xml version="1.0" encoding="utf-8"?&gt;</a:t>
            </a:r>
          </a:p>
          <a:p>
            <a:pPr lvl="1">
              <a:lnSpc>
                <a:spcPct val="130000"/>
              </a:lnSpc>
            </a:pPr>
            <a:r>
              <a:rPr lang="en-US" altLang="zh-CN" sz="1600" dirty="0">
                <a:solidFill>
                  <a:schemeClr val="tx1">
                    <a:lumMod val="75000"/>
                    <a:lumOff val="25000"/>
                  </a:schemeClr>
                </a:solidFill>
                <a:latin typeface="+mn-ea"/>
              </a:rPr>
              <a:t>&lt;!DOCTYPE </a:t>
            </a:r>
            <a:r>
              <a:rPr lang="en-US" altLang="zh-CN" sz="1600" dirty="0" err="1">
                <a:solidFill>
                  <a:schemeClr val="tx1">
                    <a:lumMod val="75000"/>
                    <a:lumOff val="25000"/>
                  </a:schemeClr>
                </a:solidFill>
                <a:latin typeface="+mn-ea"/>
              </a:rPr>
              <a:t>roottag</a:t>
            </a:r>
            <a:r>
              <a:rPr lang="en-US" altLang="zh-CN" sz="1600" dirty="0">
                <a:solidFill>
                  <a:schemeClr val="tx1">
                    <a:lumMod val="75000"/>
                    <a:lumOff val="25000"/>
                  </a:schemeClr>
                </a:solidFill>
                <a:latin typeface="+mn-ea"/>
              </a:rPr>
              <a:t> [</a:t>
            </a:r>
          </a:p>
          <a:p>
            <a:pPr lvl="1">
              <a:lnSpc>
                <a:spcPct val="130000"/>
              </a:lnSpc>
            </a:pPr>
            <a:r>
              <a:rPr lang="en-US" altLang="zh-CN" sz="1600" dirty="0">
                <a:solidFill>
                  <a:schemeClr val="tx1">
                    <a:lumMod val="75000"/>
                    <a:lumOff val="25000"/>
                  </a:schemeClr>
                </a:solidFill>
                <a:latin typeface="+mn-ea"/>
              </a:rPr>
              <a:t>&lt;!ENTITY % start "&lt;![CDATA["&gt; </a:t>
            </a:r>
          </a:p>
          <a:p>
            <a:pPr lvl="1">
              <a:lnSpc>
                <a:spcPct val="130000"/>
              </a:lnSpc>
            </a:pPr>
            <a:r>
              <a:rPr lang="en-US" altLang="zh-CN" sz="1600" dirty="0">
                <a:solidFill>
                  <a:schemeClr val="tx1">
                    <a:lumMod val="75000"/>
                    <a:lumOff val="25000"/>
                  </a:schemeClr>
                </a:solidFill>
                <a:latin typeface="+mn-ea"/>
              </a:rPr>
              <a:t>&lt;!ENTITY % goodies SYSTEM "file:///xxx.txt"&gt; </a:t>
            </a:r>
          </a:p>
          <a:p>
            <a:pPr lvl="1">
              <a:lnSpc>
                <a:spcPct val="130000"/>
              </a:lnSpc>
            </a:pPr>
            <a:r>
              <a:rPr lang="en-US" altLang="zh-CN" sz="1600" dirty="0">
                <a:solidFill>
                  <a:schemeClr val="tx1">
                    <a:lumMod val="75000"/>
                    <a:lumOff val="25000"/>
                  </a:schemeClr>
                </a:solidFill>
                <a:latin typeface="+mn-ea"/>
              </a:rPr>
              <a:t>&lt;!ENTITY % end "]]&gt;"&gt; </a:t>
            </a:r>
          </a:p>
          <a:p>
            <a:pPr lvl="1">
              <a:lnSpc>
                <a:spcPct val="130000"/>
              </a:lnSpc>
            </a:pPr>
            <a:r>
              <a:rPr lang="en-US" altLang="zh-CN" sz="1600" dirty="0">
                <a:solidFill>
                  <a:schemeClr val="tx1">
                    <a:lumMod val="75000"/>
                    <a:lumOff val="25000"/>
                  </a:schemeClr>
                </a:solidFill>
                <a:latin typeface="+mn-ea"/>
              </a:rPr>
              <a:t>&lt;!ENTITY % </a:t>
            </a:r>
            <a:r>
              <a:rPr lang="en-US" altLang="zh-CN" sz="1600" dirty="0" err="1">
                <a:solidFill>
                  <a:schemeClr val="tx1">
                    <a:lumMod val="75000"/>
                    <a:lumOff val="25000"/>
                  </a:schemeClr>
                </a:solidFill>
                <a:latin typeface="+mn-ea"/>
              </a:rPr>
              <a:t>dtd</a:t>
            </a:r>
            <a:r>
              <a:rPr lang="en-US" altLang="zh-CN" sz="1600" dirty="0">
                <a:solidFill>
                  <a:schemeClr val="tx1">
                    <a:lumMod val="75000"/>
                    <a:lumOff val="25000"/>
                  </a:schemeClr>
                </a:solidFill>
                <a:latin typeface="+mn-ea"/>
              </a:rPr>
              <a:t> SYSTEM "http://ip/evil.dtd"&gt;</a:t>
            </a:r>
          </a:p>
          <a:p>
            <a:pPr lvl="1">
              <a:lnSpc>
                <a:spcPct val="130000"/>
              </a:lnSpc>
            </a:pPr>
            <a:r>
              <a:rPr lang="en-US" altLang="zh-CN" sz="1600" dirty="0">
                <a:solidFill>
                  <a:schemeClr val="tx1">
                    <a:lumMod val="75000"/>
                    <a:lumOff val="25000"/>
                  </a:schemeClr>
                </a:solidFill>
                <a:latin typeface="+mn-ea"/>
              </a:rPr>
              <a:t>%</a:t>
            </a:r>
            <a:r>
              <a:rPr lang="en-US" altLang="zh-CN" sz="1600" dirty="0" err="1">
                <a:solidFill>
                  <a:schemeClr val="tx1">
                    <a:lumMod val="75000"/>
                    <a:lumOff val="25000"/>
                  </a:schemeClr>
                </a:solidFill>
                <a:latin typeface="+mn-ea"/>
              </a:rPr>
              <a:t>dtd</a:t>
            </a:r>
            <a:r>
              <a:rPr lang="en-US" altLang="zh-CN" sz="1600" dirty="0">
                <a:solidFill>
                  <a:schemeClr val="tx1">
                    <a:lumMod val="75000"/>
                    <a:lumOff val="25000"/>
                  </a:schemeClr>
                </a:solidFill>
                <a:latin typeface="+mn-ea"/>
              </a:rPr>
              <a:t>;</a:t>
            </a:r>
          </a:p>
          <a:p>
            <a:pPr lvl="1">
              <a:lnSpc>
                <a:spcPct val="130000"/>
              </a:lnSpc>
            </a:pPr>
            <a:r>
              <a:rPr lang="en-US" altLang="zh-CN" sz="1600" dirty="0">
                <a:solidFill>
                  <a:schemeClr val="tx1">
                    <a:lumMod val="75000"/>
                    <a:lumOff val="25000"/>
                  </a:schemeClr>
                </a:solidFill>
                <a:latin typeface="+mn-ea"/>
              </a:rPr>
              <a:t>]&gt;</a:t>
            </a:r>
          </a:p>
          <a:p>
            <a:pPr lvl="1">
              <a:lnSpc>
                <a:spcPct val="130000"/>
              </a:lnSpc>
            </a:pPr>
            <a:r>
              <a:rPr lang="en-US" altLang="zh-CN" sz="1600" dirty="0">
                <a:solidFill>
                  <a:schemeClr val="tx1">
                    <a:lumMod val="75000"/>
                    <a:lumOff val="25000"/>
                  </a:schemeClr>
                </a:solidFill>
                <a:latin typeface="+mn-ea"/>
              </a:rPr>
              <a:t>&lt;</a:t>
            </a:r>
            <a:r>
              <a:rPr lang="en-US" altLang="zh-CN" sz="1600" dirty="0" err="1">
                <a:solidFill>
                  <a:schemeClr val="tx1">
                    <a:lumMod val="75000"/>
                    <a:lumOff val="25000"/>
                  </a:schemeClr>
                </a:solidFill>
                <a:latin typeface="+mn-ea"/>
              </a:rPr>
              <a:t>roottag</a:t>
            </a:r>
            <a:r>
              <a:rPr lang="en-US" altLang="zh-CN" sz="1600" dirty="0">
                <a:solidFill>
                  <a:schemeClr val="tx1">
                    <a:lumMod val="75000"/>
                    <a:lumOff val="25000"/>
                  </a:schemeClr>
                </a:solidFill>
                <a:latin typeface="+mn-ea"/>
              </a:rPr>
              <a:t>&gt;&amp;all;&lt;/</a:t>
            </a:r>
            <a:r>
              <a:rPr lang="en-US" altLang="zh-CN" sz="1600" dirty="0" err="1">
                <a:solidFill>
                  <a:schemeClr val="tx1">
                    <a:lumMod val="75000"/>
                    <a:lumOff val="25000"/>
                  </a:schemeClr>
                </a:solidFill>
                <a:latin typeface="+mn-ea"/>
              </a:rPr>
              <a:t>roottag</a:t>
            </a:r>
            <a:r>
              <a:rPr lang="en-US" altLang="zh-CN" sz="1600" dirty="0">
                <a:solidFill>
                  <a:schemeClr val="tx1">
                    <a:lumMod val="75000"/>
                    <a:lumOff val="25000"/>
                  </a:schemeClr>
                </a:solidFill>
                <a:latin typeface="+mn-ea"/>
              </a:rPr>
              <a:t>&gt;</a:t>
            </a:r>
          </a:p>
          <a:p>
            <a:pPr lvl="1">
              <a:lnSpc>
                <a:spcPct val="130000"/>
              </a:lnSpc>
            </a:pPr>
            <a:r>
              <a:rPr lang="en-US" altLang="zh-CN" sz="1600" dirty="0">
                <a:solidFill>
                  <a:schemeClr val="tx1">
                    <a:lumMod val="75000"/>
                    <a:lumOff val="25000"/>
                  </a:schemeClr>
                </a:solidFill>
                <a:latin typeface="+mn-ea"/>
              </a:rPr>
              <a:t>&lt;!--evil.dtd--&gt;</a:t>
            </a:r>
          </a:p>
          <a:p>
            <a:pPr lvl="1">
              <a:lnSpc>
                <a:spcPct val="130000"/>
              </a:lnSpc>
            </a:pPr>
            <a:r>
              <a:rPr lang="en-US" altLang="zh-CN" sz="1600" dirty="0">
                <a:solidFill>
                  <a:schemeClr val="tx1">
                    <a:lumMod val="75000"/>
                    <a:lumOff val="25000"/>
                  </a:schemeClr>
                </a:solidFill>
                <a:latin typeface="+mn-ea"/>
              </a:rPr>
              <a:t>&lt;?xml version="1.0" encoding="UTF-8"?&gt;</a:t>
            </a:r>
          </a:p>
          <a:p>
            <a:pPr lvl="1">
              <a:lnSpc>
                <a:spcPct val="130000"/>
              </a:lnSpc>
            </a:pPr>
            <a:r>
              <a:rPr lang="en-US" altLang="zh-CN" sz="1600" dirty="0">
                <a:solidFill>
                  <a:schemeClr val="tx1">
                    <a:lumMod val="75000"/>
                    <a:lumOff val="25000"/>
                  </a:schemeClr>
                </a:solidFill>
                <a:latin typeface="+mn-ea"/>
              </a:rPr>
              <a:t>&lt;!ENTITY all "%start;%goodies;%end;"&gt;</a:t>
            </a:r>
          </a:p>
        </p:txBody>
      </p:sp>
      <p:sp>
        <p:nvSpPr>
          <p:cNvPr id="6" name="文本框 5"/>
          <p:cNvSpPr txBox="1"/>
          <p:nvPr/>
        </p:nvSpPr>
        <p:spPr>
          <a:xfrm>
            <a:off x="711103" y="6216777"/>
            <a:ext cx="3985183"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最终测试结果：未检测出错误</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3">
            <a:lum bright="100000"/>
          </a:blip>
          <a:stretch>
            <a:fillRect/>
          </a:stretch>
        </p:blipFill>
        <p:spPr>
          <a:xfrm>
            <a:off x="9742506" y="333552"/>
            <a:ext cx="2117688" cy="570755"/>
          </a:xfrm>
          <a:prstGeom prst="rect">
            <a:avLst/>
          </a:prstGeom>
        </p:spPr>
      </p:pic>
      <p:sp>
        <p:nvSpPr>
          <p:cNvPr id="8" name="矩形 7"/>
          <p:cNvSpPr/>
          <p:nvPr/>
        </p:nvSpPr>
        <p:spPr>
          <a:xfrm>
            <a:off x="1025311" y="1637384"/>
            <a:ext cx="6821170" cy="730885"/>
          </a:xfrm>
          <a:prstGeom prst="rect">
            <a:avLst/>
          </a:prstGeom>
        </p:spPr>
        <p:txBody>
          <a:bodyPr wrap="none">
            <a:spAutoFit/>
          </a:bodyPr>
          <a:lstStyle/>
          <a:p>
            <a:pPr lvl="0">
              <a:lnSpc>
                <a:spcPct val="130000"/>
              </a:lnSpc>
            </a:pPr>
            <a:r>
              <a:rPr lang="zh-CN" altLang="en-US" sz="3200" b="1" dirty="0">
                <a:solidFill>
                  <a:srgbClr val="003E81"/>
                </a:solidFill>
              </a:rPr>
              <a:t>通过</a:t>
            </a:r>
            <a:r>
              <a:rPr lang="en-US" altLang="zh-CN" sz="3200" b="1" dirty="0">
                <a:solidFill>
                  <a:srgbClr val="003E81"/>
                </a:solidFill>
              </a:rPr>
              <a:t>Sonarclound</a:t>
            </a:r>
            <a:r>
              <a:rPr lang="zh-CN" altLang="en-US" sz="3200" b="1" dirty="0">
                <a:solidFill>
                  <a:srgbClr val="003E81"/>
                </a:solidFill>
              </a:rPr>
              <a:t>平台进行应用测试</a:t>
            </a:r>
          </a:p>
        </p:txBody>
      </p:sp>
      <p:pic>
        <p:nvPicPr>
          <p:cNvPr id="10" name="图片 2"/>
          <p:cNvPicPr>
            <a:picLocks noChangeAspect="1"/>
          </p:cNvPicPr>
          <p:nvPr>
            <p:custDataLst>
              <p:tags r:id="rId1"/>
            </p:custDataLst>
          </p:nvPr>
        </p:nvPicPr>
        <p:blipFill>
          <a:blip r:embed="rId4"/>
          <a:stretch>
            <a:fillRect/>
          </a:stretch>
        </p:blipFill>
        <p:spPr>
          <a:xfrm>
            <a:off x="1658620" y="2515235"/>
            <a:ext cx="8234045" cy="405320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01</a:t>
            </a:r>
            <a:endParaRPr kumimoji="1" lang="zh-CN" altLang="en-US" dirty="0"/>
          </a:p>
        </p:txBody>
      </p:sp>
      <p:sp>
        <p:nvSpPr>
          <p:cNvPr id="3" name="文本占位符 2"/>
          <p:cNvSpPr>
            <a:spLocks noGrp="1"/>
          </p:cNvSpPr>
          <p:nvPr>
            <p:ph type="body" sz="quarter" idx="16"/>
          </p:nvPr>
        </p:nvSpPr>
        <p:spPr>
          <a:xfrm>
            <a:off x="3514979" y="3033133"/>
            <a:ext cx="5162041" cy="825190"/>
          </a:xfrm>
        </p:spPr>
        <p:txBody>
          <a:bodyPr/>
          <a:lstStyle/>
          <a:p>
            <a:r>
              <a:rPr kumimoji="1" lang="en-US" altLang="zh-CN" b="1" dirty="0"/>
              <a:t>WEB</a:t>
            </a:r>
            <a:r>
              <a:rPr kumimoji="1" lang="zh-CN" altLang="en-US" b="1" dirty="0"/>
              <a:t>应用构建与部署 </a:t>
            </a:r>
          </a:p>
        </p:txBody>
      </p:sp>
      <p:pic>
        <p:nvPicPr>
          <p:cNvPr id="6" name="图片 5"/>
          <p:cNvPicPr>
            <a:picLocks noChangeAspect="1"/>
          </p:cNvPicPr>
          <p:nvPr/>
        </p:nvPicPr>
        <p:blipFill>
          <a:blip r:embed="rId2">
            <a:lum bright="100000"/>
          </a:blip>
          <a:stretch>
            <a:fillRect/>
          </a:stretch>
        </p:blipFill>
        <p:spPr>
          <a:xfrm>
            <a:off x="5037156" y="6093921"/>
            <a:ext cx="2117688" cy="5707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3">
            <a:lum bright="100000"/>
          </a:blip>
          <a:stretch>
            <a:fillRect/>
          </a:stretch>
        </p:blipFill>
        <p:spPr>
          <a:xfrm>
            <a:off x="9742506" y="333552"/>
            <a:ext cx="2117688" cy="570755"/>
          </a:xfrm>
          <a:prstGeom prst="rect">
            <a:avLst/>
          </a:prstGeom>
        </p:spPr>
      </p:pic>
      <p:sp>
        <p:nvSpPr>
          <p:cNvPr id="8" name="矩形 7"/>
          <p:cNvSpPr/>
          <p:nvPr/>
        </p:nvSpPr>
        <p:spPr>
          <a:xfrm>
            <a:off x="1025311" y="1637384"/>
            <a:ext cx="2621280" cy="2651125"/>
          </a:xfrm>
          <a:prstGeom prst="rect">
            <a:avLst/>
          </a:prstGeom>
        </p:spPr>
        <p:txBody>
          <a:bodyPr wrap="none">
            <a:spAutoFit/>
          </a:bodyPr>
          <a:lstStyle/>
          <a:p>
            <a:pPr lvl="0">
              <a:lnSpc>
                <a:spcPct val="130000"/>
              </a:lnSpc>
            </a:pPr>
            <a:r>
              <a:rPr lang="zh-CN" altLang="en-US" sz="3200" b="1" dirty="0">
                <a:solidFill>
                  <a:srgbClr val="003E81"/>
                </a:solidFill>
              </a:rPr>
              <a:t>安全风险分布</a:t>
            </a:r>
          </a:p>
          <a:p>
            <a:pPr lvl="0">
              <a:lnSpc>
                <a:spcPct val="130000"/>
              </a:lnSpc>
            </a:pPr>
            <a:endParaRPr lang="zh-CN" altLang="en-US" sz="3200" b="1" dirty="0">
              <a:solidFill>
                <a:srgbClr val="003E81"/>
              </a:solidFill>
            </a:endParaRPr>
          </a:p>
          <a:p>
            <a:pPr lvl="0">
              <a:lnSpc>
                <a:spcPct val="130000"/>
              </a:lnSpc>
            </a:pPr>
            <a:endParaRPr lang="zh-CN" altLang="en-US" sz="3200" b="1" dirty="0">
              <a:solidFill>
                <a:srgbClr val="003E81"/>
              </a:solidFill>
            </a:endParaRPr>
          </a:p>
          <a:p>
            <a:pPr lvl="0">
              <a:lnSpc>
                <a:spcPct val="130000"/>
              </a:lnSpc>
            </a:pPr>
            <a:r>
              <a:rPr lang="zh-CN" altLang="en-US" sz="3200" b="1" dirty="0">
                <a:solidFill>
                  <a:srgbClr val="003E81"/>
                </a:solidFill>
              </a:rPr>
              <a:t>评级：</a:t>
            </a:r>
            <a:r>
              <a:rPr lang="en-US" altLang="zh-CN" sz="3200" b="1" dirty="0">
                <a:solidFill>
                  <a:srgbClr val="003E81"/>
                </a:solidFill>
              </a:rPr>
              <a:t>A</a:t>
            </a:r>
          </a:p>
        </p:txBody>
      </p:sp>
      <p:pic>
        <p:nvPicPr>
          <p:cNvPr id="15" name="图片 7"/>
          <p:cNvPicPr>
            <a:picLocks noChangeAspect="1"/>
          </p:cNvPicPr>
          <p:nvPr>
            <p:custDataLst>
              <p:tags r:id="rId1"/>
            </p:custDataLst>
          </p:nvPr>
        </p:nvPicPr>
        <p:blipFill>
          <a:blip r:embed="rId4"/>
          <a:stretch>
            <a:fillRect/>
          </a:stretch>
        </p:blipFill>
        <p:spPr>
          <a:xfrm>
            <a:off x="3997960" y="1290320"/>
            <a:ext cx="6985000" cy="544322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3">
            <a:lum bright="100000"/>
          </a:blip>
          <a:stretch>
            <a:fillRect/>
          </a:stretch>
        </p:blipFill>
        <p:spPr>
          <a:xfrm>
            <a:off x="9742506" y="333552"/>
            <a:ext cx="2117688" cy="570755"/>
          </a:xfrm>
          <a:prstGeom prst="rect">
            <a:avLst/>
          </a:prstGeom>
        </p:spPr>
      </p:pic>
      <p:sp>
        <p:nvSpPr>
          <p:cNvPr id="8" name="矩形 7"/>
          <p:cNvSpPr/>
          <p:nvPr/>
        </p:nvSpPr>
        <p:spPr>
          <a:xfrm>
            <a:off x="1025311" y="1637384"/>
            <a:ext cx="4237990" cy="3930650"/>
          </a:xfrm>
          <a:prstGeom prst="rect">
            <a:avLst/>
          </a:prstGeom>
        </p:spPr>
        <p:txBody>
          <a:bodyPr wrap="none">
            <a:spAutoFit/>
          </a:bodyPr>
          <a:lstStyle/>
          <a:p>
            <a:pPr lvl="0">
              <a:lnSpc>
                <a:spcPct val="130000"/>
              </a:lnSpc>
            </a:pPr>
            <a:r>
              <a:rPr lang="zh-CN" altLang="en-US" sz="3200" b="1" dirty="0">
                <a:solidFill>
                  <a:srgbClr val="003E81"/>
                </a:solidFill>
              </a:rPr>
              <a:t>代码可靠性及</a:t>
            </a:r>
            <a:r>
              <a:rPr lang="en-US" altLang="zh-CN" sz="3200" b="1" dirty="0">
                <a:solidFill>
                  <a:srgbClr val="003E81"/>
                </a:solidFill>
              </a:rPr>
              <a:t>bug</a:t>
            </a:r>
            <a:r>
              <a:rPr lang="zh-CN" altLang="en-US" sz="3200" b="1" dirty="0">
                <a:solidFill>
                  <a:srgbClr val="003E81"/>
                </a:solidFill>
              </a:rPr>
              <a:t>分布</a:t>
            </a:r>
          </a:p>
          <a:p>
            <a:pPr lvl="0">
              <a:lnSpc>
                <a:spcPct val="130000"/>
              </a:lnSpc>
            </a:pPr>
            <a:endParaRPr lang="zh-CN" altLang="en-US" sz="3200" b="1" dirty="0">
              <a:solidFill>
                <a:srgbClr val="003E81"/>
              </a:solidFill>
            </a:endParaRPr>
          </a:p>
          <a:p>
            <a:pPr lvl="0">
              <a:lnSpc>
                <a:spcPct val="130000"/>
              </a:lnSpc>
            </a:pPr>
            <a:r>
              <a:rPr lang="zh-CN" altLang="en-US" sz="3200" b="1" dirty="0">
                <a:solidFill>
                  <a:srgbClr val="003E81"/>
                </a:solidFill>
              </a:rPr>
              <a:t>发现</a:t>
            </a:r>
            <a:r>
              <a:rPr lang="en-US" altLang="zh-CN" sz="3200" b="1" dirty="0">
                <a:solidFill>
                  <a:srgbClr val="003E81"/>
                </a:solidFill>
              </a:rPr>
              <a:t>bug: 3</a:t>
            </a:r>
          </a:p>
          <a:p>
            <a:pPr lvl="0">
              <a:lnSpc>
                <a:spcPct val="130000"/>
              </a:lnSpc>
            </a:pPr>
            <a:endParaRPr lang="en-US" altLang="zh-CN" sz="3200" b="1" dirty="0">
              <a:solidFill>
                <a:srgbClr val="003E81"/>
              </a:solidFill>
            </a:endParaRPr>
          </a:p>
          <a:p>
            <a:pPr lvl="0">
              <a:lnSpc>
                <a:spcPct val="130000"/>
              </a:lnSpc>
            </a:pPr>
            <a:endParaRPr lang="zh-CN" altLang="en-US" sz="3200" b="1" dirty="0">
              <a:solidFill>
                <a:srgbClr val="003E81"/>
              </a:solidFill>
            </a:endParaRPr>
          </a:p>
          <a:p>
            <a:pPr lvl="0">
              <a:lnSpc>
                <a:spcPct val="130000"/>
              </a:lnSpc>
            </a:pPr>
            <a:r>
              <a:rPr lang="zh-CN" altLang="en-US" sz="3200" b="1" dirty="0">
                <a:solidFill>
                  <a:srgbClr val="003E81"/>
                </a:solidFill>
              </a:rPr>
              <a:t>评级：</a:t>
            </a:r>
            <a:r>
              <a:rPr lang="en-US" altLang="zh-CN" sz="3200" b="1" dirty="0">
                <a:solidFill>
                  <a:srgbClr val="003E81"/>
                </a:solidFill>
              </a:rPr>
              <a:t> D</a:t>
            </a:r>
          </a:p>
        </p:txBody>
      </p:sp>
      <p:pic>
        <p:nvPicPr>
          <p:cNvPr id="14" name="图片 6"/>
          <p:cNvPicPr>
            <a:picLocks noChangeAspect="1"/>
          </p:cNvPicPr>
          <p:nvPr>
            <p:custDataLst>
              <p:tags r:id="rId1"/>
            </p:custDataLst>
          </p:nvPr>
        </p:nvPicPr>
        <p:blipFill>
          <a:blip r:embed="rId4"/>
          <a:stretch>
            <a:fillRect/>
          </a:stretch>
        </p:blipFill>
        <p:spPr>
          <a:xfrm>
            <a:off x="5631815" y="1569720"/>
            <a:ext cx="5628640" cy="46894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3">
            <a:lum bright="100000"/>
          </a:blip>
          <a:stretch>
            <a:fillRect/>
          </a:stretch>
        </p:blipFill>
        <p:spPr>
          <a:xfrm>
            <a:off x="9742506" y="333552"/>
            <a:ext cx="2117688" cy="570755"/>
          </a:xfrm>
          <a:prstGeom prst="rect">
            <a:avLst/>
          </a:prstGeom>
        </p:spPr>
      </p:pic>
      <p:sp>
        <p:nvSpPr>
          <p:cNvPr id="8" name="矩形 7"/>
          <p:cNvSpPr/>
          <p:nvPr/>
        </p:nvSpPr>
        <p:spPr>
          <a:xfrm>
            <a:off x="1025311" y="1637384"/>
            <a:ext cx="2621280" cy="3930650"/>
          </a:xfrm>
          <a:prstGeom prst="rect">
            <a:avLst/>
          </a:prstGeom>
        </p:spPr>
        <p:txBody>
          <a:bodyPr wrap="none">
            <a:spAutoFit/>
          </a:bodyPr>
          <a:lstStyle/>
          <a:p>
            <a:pPr lvl="0" algn="l">
              <a:lnSpc>
                <a:spcPct val="130000"/>
              </a:lnSpc>
            </a:pPr>
            <a:r>
              <a:rPr lang="zh-CN" sz="3200" b="1" dirty="0">
                <a:solidFill>
                  <a:srgbClr val="003E81"/>
                </a:solidFill>
              </a:rPr>
              <a:t>代码</a:t>
            </a:r>
            <a:r>
              <a:rPr sz="3200" b="1" dirty="0">
                <a:solidFill>
                  <a:srgbClr val="003E81"/>
                </a:solidFill>
              </a:rPr>
              <a:t>重复性：</a:t>
            </a:r>
          </a:p>
          <a:p>
            <a:pPr lvl="0" algn="l">
              <a:lnSpc>
                <a:spcPct val="130000"/>
              </a:lnSpc>
            </a:pPr>
            <a:endParaRPr sz="3200" b="1" dirty="0">
              <a:solidFill>
                <a:srgbClr val="003E81"/>
              </a:solidFill>
            </a:endParaRPr>
          </a:p>
          <a:p>
            <a:pPr lvl="0" algn="l">
              <a:lnSpc>
                <a:spcPct val="130000"/>
              </a:lnSpc>
            </a:pPr>
            <a:endParaRPr sz="3200" b="1" dirty="0">
              <a:solidFill>
                <a:srgbClr val="003E81"/>
              </a:solidFill>
            </a:endParaRPr>
          </a:p>
          <a:p>
            <a:pPr lvl="0" algn="l">
              <a:lnSpc>
                <a:spcPct val="130000"/>
              </a:lnSpc>
            </a:pPr>
            <a:endParaRPr sz="3200" b="1" dirty="0">
              <a:solidFill>
                <a:srgbClr val="003E81"/>
              </a:solidFill>
            </a:endParaRPr>
          </a:p>
          <a:p>
            <a:pPr lvl="0" algn="l">
              <a:lnSpc>
                <a:spcPct val="130000"/>
              </a:lnSpc>
            </a:pPr>
            <a:r>
              <a:rPr lang="zh-CN" altLang="en-US" sz="3200" b="1" dirty="0">
                <a:solidFill>
                  <a:srgbClr val="003E81"/>
                </a:solidFill>
              </a:rPr>
              <a:t>重复文件：</a:t>
            </a:r>
            <a:r>
              <a:rPr lang="en-US" altLang="zh-CN" sz="3200" b="1" dirty="0">
                <a:solidFill>
                  <a:srgbClr val="003E81"/>
                </a:solidFill>
              </a:rPr>
              <a:t>0</a:t>
            </a:r>
          </a:p>
          <a:p>
            <a:pPr lvl="0" algn="l">
              <a:lnSpc>
                <a:spcPct val="130000"/>
              </a:lnSpc>
            </a:pPr>
            <a:r>
              <a:rPr lang="zh-CN" altLang="en-US" sz="3200" b="1" dirty="0">
                <a:solidFill>
                  <a:srgbClr val="003E81"/>
                </a:solidFill>
              </a:rPr>
              <a:t>评级：</a:t>
            </a:r>
            <a:r>
              <a:rPr lang="en-US" altLang="zh-CN" sz="3200" b="1" dirty="0">
                <a:solidFill>
                  <a:srgbClr val="003E81"/>
                </a:solidFill>
              </a:rPr>
              <a:t>A</a:t>
            </a:r>
          </a:p>
        </p:txBody>
      </p:sp>
      <p:pic>
        <p:nvPicPr>
          <p:cNvPr id="16" name="图片 8"/>
          <p:cNvPicPr>
            <a:picLocks noChangeAspect="1"/>
          </p:cNvPicPr>
          <p:nvPr>
            <p:custDataLst>
              <p:tags r:id="rId1"/>
            </p:custDataLst>
          </p:nvPr>
        </p:nvPicPr>
        <p:blipFill>
          <a:blip r:embed="rId4"/>
          <a:stretch>
            <a:fillRect/>
          </a:stretch>
        </p:blipFill>
        <p:spPr>
          <a:xfrm>
            <a:off x="3911600" y="1243330"/>
            <a:ext cx="6701155" cy="538670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WEB</a:t>
            </a:r>
            <a:r>
              <a:rPr kumimoji="1" lang="zh-CN" altLang="en-US" dirty="0"/>
              <a:t>应用测试</a:t>
            </a:r>
          </a:p>
        </p:txBody>
      </p:sp>
      <p:pic>
        <p:nvPicPr>
          <p:cNvPr id="19" name="图片 18"/>
          <p:cNvPicPr>
            <a:picLocks noChangeAspect="1"/>
          </p:cNvPicPr>
          <p:nvPr/>
        </p:nvPicPr>
        <p:blipFill>
          <a:blip r:embed="rId4">
            <a:lum bright="100000"/>
          </a:blip>
          <a:stretch>
            <a:fillRect/>
          </a:stretch>
        </p:blipFill>
        <p:spPr>
          <a:xfrm>
            <a:off x="9742506" y="333552"/>
            <a:ext cx="2117688" cy="570755"/>
          </a:xfrm>
          <a:prstGeom prst="rect">
            <a:avLst/>
          </a:prstGeom>
        </p:spPr>
      </p:pic>
      <p:sp>
        <p:nvSpPr>
          <p:cNvPr id="8" name="矩形 7"/>
          <p:cNvSpPr/>
          <p:nvPr/>
        </p:nvSpPr>
        <p:spPr>
          <a:xfrm>
            <a:off x="1025311" y="1637384"/>
            <a:ext cx="9867265" cy="730885"/>
          </a:xfrm>
          <a:prstGeom prst="rect">
            <a:avLst/>
          </a:prstGeom>
        </p:spPr>
        <p:txBody>
          <a:bodyPr wrap="none">
            <a:spAutoFit/>
          </a:bodyPr>
          <a:lstStyle/>
          <a:p>
            <a:pPr lvl="0" algn="l">
              <a:lnSpc>
                <a:spcPct val="130000"/>
              </a:lnSpc>
            </a:pPr>
            <a:r>
              <a:rPr sz="3200" b="1" dirty="0">
                <a:solidFill>
                  <a:srgbClr val="003E81"/>
                </a:solidFill>
              </a:rPr>
              <a:t>经检测，发现3个bug，0个代码漏洞，8个安全风险：</a:t>
            </a:r>
          </a:p>
        </p:txBody>
      </p:sp>
      <p:pic>
        <p:nvPicPr>
          <p:cNvPr id="12" name="图片 4"/>
          <p:cNvPicPr>
            <a:picLocks noChangeAspect="1"/>
          </p:cNvPicPr>
          <p:nvPr>
            <p:custDataLst>
              <p:tags r:id="rId1"/>
            </p:custDataLst>
          </p:nvPr>
        </p:nvPicPr>
        <p:blipFill>
          <a:blip r:embed="rId5"/>
          <a:stretch>
            <a:fillRect/>
          </a:stretch>
        </p:blipFill>
        <p:spPr>
          <a:xfrm>
            <a:off x="447358" y="2422208"/>
            <a:ext cx="5273675" cy="3867785"/>
          </a:xfrm>
          <a:prstGeom prst="rect">
            <a:avLst/>
          </a:prstGeom>
          <a:noFill/>
          <a:ln>
            <a:noFill/>
          </a:ln>
        </p:spPr>
      </p:pic>
      <p:pic>
        <p:nvPicPr>
          <p:cNvPr id="11" name="图片 3"/>
          <p:cNvPicPr>
            <a:picLocks noChangeAspect="1"/>
          </p:cNvPicPr>
          <p:nvPr>
            <p:custDataLst>
              <p:tags r:id="rId2"/>
            </p:custDataLst>
          </p:nvPr>
        </p:nvPicPr>
        <p:blipFill>
          <a:blip r:embed="rId6"/>
          <a:stretch>
            <a:fillRect/>
          </a:stretch>
        </p:blipFill>
        <p:spPr>
          <a:xfrm>
            <a:off x="6233795" y="2473960"/>
            <a:ext cx="4965700" cy="401256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03</a:t>
            </a:r>
            <a:endParaRPr kumimoji="1" lang="zh-CN" altLang="en-US" dirty="0"/>
          </a:p>
        </p:txBody>
      </p:sp>
      <p:sp>
        <p:nvSpPr>
          <p:cNvPr id="3" name="文本占位符 2"/>
          <p:cNvSpPr>
            <a:spLocks noGrp="1"/>
          </p:cNvSpPr>
          <p:nvPr>
            <p:ph type="body" sz="quarter" idx="16"/>
          </p:nvPr>
        </p:nvSpPr>
        <p:spPr/>
        <p:txBody>
          <a:bodyPr/>
          <a:lstStyle/>
          <a:p>
            <a:r>
              <a:rPr kumimoji="1" lang="en-US" altLang="zh-CN" b="1" dirty="0"/>
              <a:t>WEB</a:t>
            </a:r>
            <a:r>
              <a:rPr kumimoji="1" lang="zh-CN" altLang="en-US" b="1" dirty="0"/>
              <a:t>应用运维</a:t>
            </a:r>
          </a:p>
        </p:txBody>
      </p:sp>
      <p:pic>
        <p:nvPicPr>
          <p:cNvPr id="5" name="图片 4"/>
          <p:cNvPicPr>
            <a:picLocks noChangeAspect="1"/>
          </p:cNvPicPr>
          <p:nvPr/>
        </p:nvPicPr>
        <p:blipFill>
          <a:blip r:embed="rId2">
            <a:lum bright="100000"/>
          </a:blip>
          <a:stretch>
            <a:fillRect/>
          </a:stretch>
        </p:blipFill>
        <p:spPr>
          <a:xfrm>
            <a:off x="5037156" y="6093921"/>
            <a:ext cx="2117688" cy="5707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solidFill>
                  <a:srgbClr val="003E81"/>
                </a:solidFill>
              </a:rPr>
              <a:t>03</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应用运维</a:t>
            </a:r>
          </a:p>
        </p:txBody>
      </p:sp>
      <p:sp>
        <p:nvSpPr>
          <p:cNvPr id="11" name="文本框 8"/>
          <p:cNvSpPr txBox="1"/>
          <p:nvPr/>
        </p:nvSpPr>
        <p:spPr>
          <a:xfrm>
            <a:off x="1672694" y="2293098"/>
            <a:ext cx="9199521" cy="253402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30000"/>
              </a:lnSpc>
              <a:buFont typeface="Arial" panose="020B0604020202020204" pitchFamily="34" charset="0"/>
              <a:buChar char="•"/>
            </a:pPr>
            <a:r>
              <a:rPr lang="en-US" altLang="zh-CN" sz="2400" b="1" dirty="0">
                <a:solidFill>
                  <a:schemeClr val="tx1">
                    <a:lumMod val="75000"/>
                    <a:lumOff val="25000"/>
                  </a:schemeClr>
                </a:solidFill>
                <a:latin typeface="+mn-ea"/>
              </a:rPr>
              <a:t>1</a:t>
            </a:r>
            <a:r>
              <a:rPr lang="zh-CN" altLang="en-US" sz="2400" b="1" dirty="0">
                <a:solidFill>
                  <a:schemeClr val="tx1">
                    <a:lumMod val="75000"/>
                    <a:lumOff val="25000"/>
                  </a:schemeClr>
                </a:solidFill>
                <a:latin typeface="+mn-ea"/>
              </a:rPr>
              <a:t>、做好关键词研究和分析</a:t>
            </a:r>
            <a:endParaRPr lang="en-US" altLang="zh-CN" sz="2400" b="1"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endParaRPr lang="en-US" altLang="zh-CN" sz="20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000" dirty="0">
                <a:solidFill>
                  <a:schemeClr val="tx1">
                    <a:lumMod val="75000"/>
                    <a:lumOff val="25000"/>
                  </a:schemeClr>
                </a:solidFill>
                <a:latin typeface="+mn-ea"/>
              </a:rPr>
              <a:t>使用一些工具，找出系统受众正在搜索的关键词和短语。选择具有高搜索量，低竞争度，高相关性和高转化率的关键词，作为我们的网站搜索内容的基础。</a:t>
            </a:r>
            <a:endParaRPr lang="en-US" altLang="zh-CN" sz="20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000" dirty="0">
                <a:solidFill>
                  <a:schemeClr val="tx1">
                    <a:lumMod val="75000"/>
                    <a:lumOff val="25000"/>
                  </a:schemeClr>
                </a:solidFill>
                <a:latin typeface="+mn-ea"/>
              </a:rPr>
              <a:t>采用原因：能帮助我们充分了解我们网站的目标市场和受众，并提供更好的服务。</a:t>
            </a:r>
          </a:p>
        </p:txBody>
      </p:sp>
      <p:sp>
        <p:nvSpPr>
          <p:cNvPr id="12" name="矩形 11"/>
          <p:cNvSpPr/>
          <p:nvPr/>
        </p:nvSpPr>
        <p:spPr>
          <a:xfrm>
            <a:off x="1672694" y="1301303"/>
            <a:ext cx="6747360" cy="670120"/>
          </a:xfrm>
          <a:prstGeom prst="rect">
            <a:avLst/>
          </a:prstGeom>
        </p:spPr>
        <p:txBody>
          <a:bodyPr wrap="none">
            <a:spAutoFit/>
          </a:bodyPr>
          <a:lstStyle/>
          <a:p>
            <a:pPr lvl="0">
              <a:lnSpc>
                <a:spcPct val="130000"/>
              </a:lnSpc>
            </a:pPr>
            <a:r>
              <a:rPr lang="en-US" altLang="zh-CN" sz="3200" b="1" dirty="0">
                <a:solidFill>
                  <a:srgbClr val="003E81"/>
                </a:solidFill>
              </a:rPr>
              <a:t>SEO</a:t>
            </a:r>
            <a:r>
              <a:rPr lang="zh-CN" altLang="en-US" sz="3200" b="1" dirty="0">
                <a:solidFill>
                  <a:srgbClr val="003E81"/>
                </a:solidFill>
              </a:rPr>
              <a:t>策略和实施方案以及相应原因：</a:t>
            </a:r>
            <a:endParaRPr lang="en-US" altLang="zh-CN" sz="3200" b="1" dirty="0">
              <a:solidFill>
                <a:srgbClr val="003E8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solidFill>
                  <a:srgbClr val="003E81"/>
                </a:solidFill>
              </a:rPr>
              <a:t>03</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应用运维</a:t>
            </a:r>
          </a:p>
        </p:txBody>
      </p:sp>
      <p:sp>
        <p:nvSpPr>
          <p:cNvPr id="11" name="文本框 8"/>
          <p:cNvSpPr txBox="1"/>
          <p:nvPr/>
        </p:nvSpPr>
        <p:spPr>
          <a:xfrm>
            <a:off x="1672694" y="2293098"/>
            <a:ext cx="9199521" cy="253402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30000"/>
              </a:lnSpc>
              <a:buFont typeface="Arial" panose="020B0604020202020204" pitchFamily="34" charset="0"/>
              <a:buChar char="•"/>
            </a:pPr>
            <a:r>
              <a:rPr lang="en-US" altLang="zh-CN" sz="2400" b="1" dirty="0">
                <a:solidFill>
                  <a:schemeClr val="tx1">
                    <a:lumMod val="75000"/>
                    <a:lumOff val="25000"/>
                  </a:schemeClr>
                </a:solidFill>
                <a:latin typeface="+mn-ea"/>
              </a:rPr>
              <a:t>2</a:t>
            </a:r>
            <a:r>
              <a:rPr lang="zh-CN" altLang="en-US" sz="2400" b="1" dirty="0">
                <a:solidFill>
                  <a:schemeClr val="tx1">
                    <a:lumMod val="75000"/>
                    <a:lumOff val="25000"/>
                  </a:schemeClr>
                </a:solidFill>
                <a:latin typeface="+mn-ea"/>
              </a:rPr>
              <a:t>、利用社交媒体和口碑营销</a:t>
            </a:r>
            <a:endParaRPr lang="en-US" altLang="zh-CN" sz="2400" b="1"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endParaRPr lang="en-US" altLang="zh-CN" sz="20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000" dirty="0">
                <a:solidFill>
                  <a:schemeClr val="tx1">
                    <a:lumMod val="75000"/>
                    <a:lumOff val="25000"/>
                  </a:schemeClr>
                </a:solidFill>
                <a:latin typeface="+mn-ea"/>
              </a:rPr>
              <a:t>使用一些社交媒体平台来推广网站和商品；创建有吸引力和有价值的内容，并与我们网站的目标受众互动和沟通；鼓励用户分享我们的内容和商品；利用口碑营销，比如邀请用户写评价、推荐朋友等。</a:t>
            </a:r>
            <a:endParaRPr lang="en-US" altLang="zh-CN" sz="20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000" dirty="0">
                <a:solidFill>
                  <a:schemeClr val="tx1">
                    <a:lumMod val="75000"/>
                    <a:lumOff val="25000"/>
                  </a:schemeClr>
                </a:solidFill>
                <a:latin typeface="+mn-ea"/>
              </a:rPr>
              <a:t>采用原因：可以增加我们的网站和商品的知名度和信誉，并扩大我们的客户群</a:t>
            </a:r>
          </a:p>
        </p:txBody>
      </p:sp>
      <p:sp>
        <p:nvSpPr>
          <p:cNvPr id="12" name="矩形 11"/>
          <p:cNvSpPr/>
          <p:nvPr/>
        </p:nvSpPr>
        <p:spPr>
          <a:xfrm>
            <a:off x="1672694" y="1301303"/>
            <a:ext cx="6747360" cy="670120"/>
          </a:xfrm>
          <a:prstGeom prst="rect">
            <a:avLst/>
          </a:prstGeom>
        </p:spPr>
        <p:txBody>
          <a:bodyPr wrap="none">
            <a:spAutoFit/>
          </a:bodyPr>
          <a:lstStyle/>
          <a:p>
            <a:pPr lvl="0">
              <a:lnSpc>
                <a:spcPct val="130000"/>
              </a:lnSpc>
            </a:pPr>
            <a:r>
              <a:rPr lang="en-US" altLang="zh-CN" sz="3200" b="1" dirty="0">
                <a:solidFill>
                  <a:srgbClr val="003E81"/>
                </a:solidFill>
              </a:rPr>
              <a:t>SEO</a:t>
            </a:r>
            <a:r>
              <a:rPr lang="zh-CN" altLang="en-US" sz="3200" b="1" dirty="0">
                <a:solidFill>
                  <a:srgbClr val="003E81"/>
                </a:solidFill>
              </a:rPr>
              <a:t>策略和实施方案以及相应原因：</a:t>
            </a:r>
            <a:endParaRPr lang="en-US" altLang="zh-CN" sz="3200" b="1" dirty="0">
              <a:solidFill>
                <a:srgbClr val="003E8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solidFill>
                  <a:srgbClr val="003E81"/>
                </a:solidFill>
              </a:rPr>
              <a:t>03</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应用运维</a:t>
            </a:r>
          </a:p>
        </p:txBody>
      </p:sp>
      <p:sp>
        <p:nvSpPr>
          <p:cNvPr id="11" name="文本框 8"/>
          <p:cNvSpPr txBox="1"/>
          <p:nvPr/>
        </p:nvSpPr>
        <p:spPr>
          <a:xfrm>
            <a:off x="1672694" y="2293098"/>
            <a:ext cx="9199521" cy="293413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30000"/>
              </a:lnSpc>
              <a:buFont typeface="Arial" panose="020B0604020202020204" pitchFamily="34" charset="0"/>
              <a:buChar char="•"/>
            </a:pPr>
            <a:r>
              <a:rPr lang="en-US" altLang="zh-CN" sz="2400" b="1" dirty="0">
                <a:solidFill>
                  <a:schemeClr val="tx1">
                    <a:lumMod val="75000"/>
                    <a:lumOff val="25000"/>
                  </a:schemeClr>
                </a:solidFill>
                <a:latin typeface="+mn-ea"/>
              </a:rPr>
              <a:t>3</a:t>
            </a:r>
            <a:r>
              <a:rPr lang="zh-CN" altLang="en-US" sz="2400" b="1" dirty="0">
                <a:solidFill>
                  <a:schemeClr val="tx1">
                    <a:lumMod val="75000"/>
                    <a:lumOff val="25000"/>
                  </a:schemeClr>
                </a:solidFill>
                <a:latin typeface="+mn-ea"/>
              </a:rPr>
              <a:t>、优化网站结构和导航</a:t>
            </a:r>
            <a:endParaRPr lang="en-US" altLang="zh-CN" sz="2400" b="1"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endParaRPr lang="en-US" altLang="zh-CN" sz="2000" b="1"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000" dirty="0">
                <a:solidFill>
                  <a:schemeClr val="tx1">
                    <a:lumMod val="75000"/>
                    <a:lumOff val="25000"/>
                  </a:schemeClr>
                </a:solidFill>
                <a:latin typeface="+mn-ea"/>
              </a:rPr>
              <a:t>将网站内容分为不同的类别，并在每个类别下提供更细分的子类别。提供一个搜索框，让用户可以快速地找到他们想要的商品。此外，还应该提供一些有用的功能，比如“收藏夹” ，“订单跟踪”等等。</a:t>
            </a:r>
            <a:endParaRPr lang="en-US" altLang="zh-CN" sz="20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000" dirty="0">
                <a:solidFill>
                  <a:schemeClr val="tx1">
                    <a:lumMod val="75000"/>
                    <a:lumOff val="25000"/>
                  </a:schemeClr>
                </a:solidFill>
                <a:latin typeface="+mn-ea"/>
              </a:rPr>
              <a:t>采用原因：可以提高我们的网站的可用性和可访问性，并提高用户体验和满意度。</a:t>
            </a:r>
          </a:p>
        </p:txBody>
      </p:sp>
      <p:sp>
        <p:nvSpPr>
          <p:cNvPr id="12" name="矩形 11"/>
          <p:cNvSpPr/>
          <p:nvPr/>
        </p:nvSpPr>
        <p:spPr>
          <a:xfrm>
            <a:off x="1672694" y="1301303"/>
            <a:ext cx="6747360" cy="670120"/>
          </a:xfrm>
          <a:prstGeom prst="rect">
            <a:avLst/>
          </a:prstGeom>
        </p:spPr>
        <p:txBody>
          <a:bodyPr wrap="none">
            <a:spAutoFit/>
          </a:bodyPr>
          <a:lstStyle/>
          <a:p>
            <a:pPr lvl="0">
              <a:lnSpc>
                <a:spcPct val="130000"/>
              </a:lnSpc>
            </a:pPr>
            <a:r>
              <a:rPr lang="en-US" altLang="zh-CN" sz="3200" b="1" dirty="0">
                <a:solidFill>
                  <a:srgbClr val="003E81"/>
                </a:solidFill>
              </a:rPr>
              <a:t>SEO</a:t>
            </a:r>
            <a:r>
              <a:rPr lang="zh-CN" altLang="en-US" sz="3200" b="1" dirty="0">
                <a:solidFill>
                  <a:srgbClr val="003E81"/>
                </a:solidFill>
              </a:rPr>
              <a:t>策略和实施方案以及相应原因：</a:t>
            </a:r>
            <a:endParaRPr lang="en-US" altLang="zh-CN" sz="3200" b="1" dirty="0">
              <a:solidFill>
                <a:srgbClr val="003E8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solidFill>
                  <a:srgbClr val="003E81"/>
                </a:solidFill>
              </a:rPr>
              <a:t>03</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应用运维</a:t>
            </a:r>
          </a:p>
        </p:txBody>
      </p:sp>
      <p:sp>
        <p:nvSpPr>
          <p:cNvPr id="11" name="文本框 8"/>
          <p:cNvSpPr txBox="1"/>
          <p:nvPr/>
        </p:nvSpPr>
        <p:spPr>
          <a:xfrm>
            <a:off x="1672694" y="2293098"/>
            <a:ext cx="9199521" cy="261404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30000"/>
              </a:lnSpc>
              <a:buFont typeface="Arial" panose="020B0604020202020204" pitchFamily="34" charset="0"/>
              <a:buChar char="•"/>
            </a:pPr>
            <a:r>
              <a:rPr lang="en-US" altLang="zh-CN" sz="2400" b="1" dirty="0">
                <a:solidFill>
                  <a:schemeClr val="tx1">
                    <a:lumMod val="75000"/>
                    <a:lumOff val="25000"/>
                  </a:schemeClr>
                </a:solidFill>
                <a:latin typeface="+mn-ea"/>
              </a:rPr>
              <a:t>4</a:t>
            </a:r>
            <a:r>
              <a:rPr lang="zh-CN" altLang="en-US" sz="2400" b="1" dirty="0">
                <a:solidFill>
                  <a:schemeClr val="tx1">
                    <a:lumMod val="75000"/>
                    <a:lumOff val="25000"/>
                  </a:schemeClr>
                </a:solidFill>
                <a:latin typeface="+mn-ea"/>
              </a:rPr>
              <a:t>、做好关键词研究和分析</a:t>
            </a:r>
            <a:endParaRPr lang="en-US" altLang="zh-CN" sz="2400" b="1"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endParaRPr lang="en-US" altLang="zh-CN" sz="24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000" dirty="0">
                <a:solidFill>
                  <a:schemeClr val="tx1">
                    <a:lumMod val="75000"/>
                    <a:lumOff val="25000"/>
                  </a:schemeClr>
                </a:solidFill>
                <a:latin typeface="+mn-ea"/>
              </a:rPr>
              <a:t>我们可以使用一些工具，比如</a:t>
            </a:r>
            <a:r>
              <a:rPr lang="en-US" altLang="zh-CN" sz="2000" dirty="0">
                <a:solidFill>
                  <a:schemeClr val="tx1">
                    <a:lumMod val="75000"/>
                    <a:lumOff val="25000"/>
                  </a:schemeClr>
                </a:solidFill>
                <a:latin typeface="+mn-ea"/>
              </a:rPr>
              <a:t>Google </a:t>
            </a:r>
            <a:r>
              <a:rPr lang="en-US" altLang="zh-CN" sz="2000" dirty="0" err="1">
                <a:solidFill>
                  <a:schemeClr val="tx1">
                    <a:lumMod val="75000"/>
                    <a:lumOff val="25000"/>
                  </a:schemeClr>
                </a:solidFill>
                <a:latin typeface="+mn-ea"/>
              </a:rPr>
              <a:t>PageSpeed</a:t>
            </a:r>
            <a:r>
              <a:rPr lang="en-US" altLang="zh-CN" sz="2000" dirty="0">
                <a:solidFill>
                  <a:schemeClr val="tx1">
                    <a:lumMod val="75000"/>
                    <a:lumOff val="25000"/>
                  </a:schemeClr>
                </a:solidFill>
                <a:latin typeface="+mn-ea"/>
              </a:rPr>
              <a:t> Insights</a:t>
            </a:r>
            <a:r>
              <a:rPr lang="zh-CN" altLang="en-US" sz="2000" dirty="0">
                <a:solidFill>
                  <a:schemeClr val="tx1">
                    <a:lumMod val="75000"/>
                    <a:lumOff val="25000"/>
                  </a:schemeClr>
                </a:solidFill>
                <a:latin typeface="+mn-ea"/>
              </a:rPr>
              <a:t>，来检测和优化我们交易网站的速度和性能。可以使用缓存和</a:t>
            </a:r>
            <a:r>
              <a:rPr lang="en-US" altLang="zh-CN" sz="2000" dirty="0">
                <a:solidFill>
                  <a:schemeClr val="tx1">
                    <a:lumMod val="75000"/>
                    <a:lumOff val="25000"/>
                  </a:schemeClr>
                </a:solidFill>
                <a:latin typeface="+mn-ea"/>
              </a:rPr>
              <a:t>CDN</a:t>
            </a:r>
            <a:r>
              <a:rPr lang="zh-CN" altLang="en-US" sz="2000" dirty="0">
                <a:solidFill>
                  <a:schemeClr val="tx1">
                    <a:lumMod val="75000"/>
                    <a:lumOff val="25000"/>
                  </a:schemeClr>
                </a:solidFill>
                <a:latin typeface="+mn-ea"/>
              </a:rPr>
              <a:t>等技术来提高我们网站速度和性能。</a:t>
            </a:r>
            <a:endParaRPr lang="en-US" altLang="zh-CN" sz="20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000" dirty="0">
                <a:solidFill>
                  <a:schemeClr val="tx1">
                    <a:lumMod val="75000"/>
                    <a:lumOff val="25000"/>
                  </a:schemeClr>
                </a:solidFill>
                <a:latin typeface="+mn-ea"/>
              </a:rPr>
              <a:t>采用原因：可以提高用户体验和满意度，并降低跳出率和流失率。</a:t>
            </a:r>
            <a:endParaRPr lang="zh-CN" altLang="en-US" sz="2400" dirty="0">
              <a:solidFill>
                <a:schemeClr val="tx1">
                  <a:lumMod val="75000"/>
                  <a:lumOff val="25000"/>
                </a:schemeClr>
              </a:solidFill>
              <a:latin typeface="+mn-ea"/>
            </a:endParaRPr>
          </a:p>
        </p:txBody>
      </p:sp>
      <p:sp>
        <p:nvSpPr>
          <p:cNvPr id="12" name="矩形 11"/>
          <p:cNvSpPr/>
          <p:nvPr/>
        </p:nvSpPr>
        <p:spPr>
          <a:xfrm>
            <a:off x="1672694" y="1301303"/>
            <a:ext cx="6747360" cy="670120"/>
          </a:xfrm>
          <a:prstGeom prst="rect">
            <a:avLst/>
          </a:prstGeom>
        </p:spPr>
        <p:txBody>
          <a:bodyPr wrap="none">
            <a:spAutoFit/>
          </a:bodyPr>
          <a:lstStyle/>
          <a:p>
            <a:pPr lvl="0">
              <a:lnSpc>
                <a:spcPct val="130000"/>
              </a:lnSpc>
            </a:pPr>
            <a:r>
              <a:rPr lang="en-US" altLang="zh-CN" sz="3200" b="1" dirty="0">
                <a:solidFill>
                  <a:srgbClr val="003E81"/>
                </a:solidFill>
              </a:rPr>
              <a:t>SEO</a:t>
            </a:r>
            <a:r>
              <a:rPr lang="zh-CN" altLang="en-US" sz="3200" b="1" dirty="0">
                <a:solidFill>
                  <a:srgbClr val="003E81"/>
                </a:solidFill>
              </a:rPr>
              <a:t>策略和实施方案以及相应原因：</a:t>
            </a:r>
            <a:endParaRPr lang="en-US" altLang="zh-CN" sz="3200" b="1" dirty="0">
              <a:solidFill>
                <a:srgbClr val="003E8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04</a:t>
            </a:r>
            <a:endParaRPr kumimoji="1" lang="zh-CN" altLang="en-US" dirty="0"/>
          </a:p>
        </p:txBody>
      </p:sp>
      <p:sp>
        <p:nvSpPr>
          <p:cNvPr id="3" name="文本占位符 2"/>
          <p:cNvSpPr>
            <a:spLocks noGrp="1"/>
          </p:cNvSpPr>
          <p:nvPr>
            <p:ph type="body" sz="quarter" idx="16"/>
          </p:nvPr>
        </p:nvSpPr>
        <p:spPr>
          <a:xfrm>
            <a:off x="3724507" y="3021224"/>
            <a:ext cx="4742986" cy="1334681"/>
          </a:xfrm>
        </p:spPr>
        <p:txBody>
          <a:bodyPr/>
          <a:lstStyle/>
          <a:p>
            <a:r>
              <a:rPr kumimoji="1" lang="en-US" altLang="zh-CN" sz="3200" b="1" dirty="0"/>
              <a:t>WEB</a:t>
            </a:r>
            <a:r>
              <a:rPr kumimoji="1" lang="zh-CN" altLang="en-US" sz="3200" b="1" dirty="0"/>
              <a:t>应用性能和可用性分析与调优</a:t>
            </a:r>
          </a:p>
        </p:txBody>
      </p:sp>
      <p:pic>
        <p:nvPicPr>
          <p:cNvPr id="5" name="图片 4"/>
          <p:cNvPicPr>
            <a:picLocks noChangeAspect="1"/>
          </p:cNvPicPr>
          <p:nvPr/>
        </p:nvPicPr>
        <p:blipFill>
          <a:blip r:embed="rId2">
            <a:lum bright="100000"/>
          </a:blip>
          <a:stretch>
            <a:fillRect/>
          </a:stretch>
        </p:blipFill>
        <p:spPr>
          <a:xfrm>
            <a:off x="5037156" y="6093921"/>
            <a:ext cx="2117688" cy="5707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1045846" y="1121476"/>
            <a:ext cx="3160394"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a:solidFill>
                  <a:schemeClr val="tx1">
                    <a:lumMod val="75000"/>
                    <a:lumOff val="25000"/>
                  </a:schemeClr>
                </a:solidFill>
                <a:latin typeface="+mn-ea"/>
              </a:rPr>
              <a:t>1</a:t>
            </a:r>
            <a:r>
              <a:rPr lang="zh-CN" altLang="en-US" sz="2000" b="1" dirty="0">
                <a:solidFill>
                  <a:schemeClr val="tx1">
                    <a:lumMod val="75000"/>
                    <a:lumOff val="25000"/>
                  </a:schemeClr>
                </a:solidFill>
                <a:latin typeface="+mn-ea"/>
              </a:rPr>
              <a:t>、主页</a:t>
            </a:r>
            <a:endParaRPr lang="en-US" altLang="zh-CN" sz="2000" b="1" dirty="0">
              <a:solidFill>
                <a:schemeClr val="tx1">
                  <a:lumMod val="75000"/>
                  <a:lumOff val="25000"/>
                </a:schemeClr>
              </a:solidFill>
              <a:latin typeface="+mn-ea"/>
            </a:endParaRPr>
          </a:p>
        </p:txBody>
      </p:sp>
      <p:pic>
        <p:nvPicPr>
          <p:cNvPr id="7" name="图片 6"/>
          <p:cNvPicPr>
            <a:picLocks noChangeAspect="1"/>
          </p:cNvPicPr>
          <p:nvPr/>
        </p:nvPicPr>
        <p:blipFill>
          <a:blip r:embed="rId3"/>
          <a:stretch>
            <a:fillRect/>
          </a:stretch>
        </p:blipFill>
        <p:spPr>
          <a:xfrm>
            <a:off x="1045846" y="1805872"/>
            <a:ext cx="9670513" cy="44254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6364224" y="258233"/>
            <a:ext cx="5545699" cy="721395"/>
          </a:xfrm>
        </p:spPr>
        <p:txBody>
          <a:bodyPr/>
          <a:lstStyle/>
          <a:p>
            <a:r>
              <a:rPr kumimoji="1" lang="en-US" altLang="zh-CN" dirty="0">
                <a:solidFill>
                  <a:srgbClr val="003E81"/>
                </a:solidFill>
              </a:rPr>
              <a:t> 04 WEB</a:t>
            </a:r>
            <a:r>
              <a:rPr kumimoji="1" lang="zh-CN" altLang="en-US" dirty="0">
                <a:solidFill>
                  <a:srgbClr val="003E81"/>
                </a:solidFill>
              </a:rPr>
              <a:t>应用性能和可用性分析与调优</a:t>
            </a:r>
          </a:p>
        </p:txBody>
      </p:sp>
      <p:sp>
        <p:nvSpPr>
          <p:cNvPr id="10" name="矩形 9"/>
          <p:cNvSpPr/>
          <p:nvPr/>
        </p:nvSpPr>
        <p:spPr>
          <a:xfrm flipV="1">
            <a:off x="982494" y="2199814"/>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11" name="文本框 8"/>
          <p:cNvSpPr txBox="1"/>
          <p:nvPr/>
        </p:nvSpPr>
        <p:spPr>
          <a:xfrm>
            <a:off x="1734456" y="2861996"/>
            <a:ext cx="2180319" cy="212090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dirty="0">
                <a:solidFill>
                  <a:schemeClr val="tx1">
                    <a:lumMod val="75000"/>
                    <a:lumOff val="25000"/>
                  </a:schemeClr>
                </a:solidFill>
                <a:latin typeface="+mn-ea"/>
              </a:rPr>
              <a:t>减少</a:t>
            </a:r>
            <a:r>
              <a:rPr lang="en-US" altLang="zh-CN" dirty="0">
                <a:solidFill>
                  <a:schemeClr val="tx1">
                    <a:lumMod val="75000"/>
                    <a:lumOff val="25000"/>
                  </a:schemeClr>
                </a:solidFill>
                <a:latin typeface="+mn-ea"/>
              </a:rPr>
              <a:t>HTTP</a:t>
            </a:r>
            <a:r>
              <a:rPr lang="zh-CN" altLang="en-US" dirty="0">
                <a:solidFill>
                  <a:schemeClr val="tx1">
                    <a:lumMod val="75000"/>
                    <a:lumOff val="25000"/>
                  </a:schemeClr>
                </a:solidFill>
                <a:latin typeface="+mn-ea"/>
              </a:rPr>
              <a:t>请求</a:t>
            </a:r>
            <a:endParaRPr lang="en-US" altLang="zh-CN" dirty="0">
              <a:solidFill>
                <a:schemeClr val="tx1">
                  <a:lumMod val="75000"/>
                  <a:lumOff val="25000"/>
                </a:schemeClr>
              </a:solidFill>
              <a:latin typeface="+mn-ea"/>
            </a:endParaRPr>
          </a:p>
          <a:p>
            <a:pPr>
              <a:lnSpc>
                <a:spcPct val="150000"/>
              </a:lnSpc>
            </a:pPr>
            <a:r>
              <a:rPr lang="zh-CN" altLang="en-US" dirty="0">
                <a:solidFill>
                  <a:schemeClr val="tx1">
                    <a:lumMod val="75000"/>
                    <a:lumOff val="25000"/>
                  </a:schemeClr>
                </a:solidFill>
                <a:latin typeface="+mn-ea"/>
              </a:rPr>
              <a:t>使用</a:t>
            </a:r>
            <a:r>
              <a:rPr lang="en-US" altLang="zh-CN" dirty="0">
                <a:solidFill>
                  <a:schemeClr val="tx1">
                    <a:lumMod val="75000"/>
                    <a:lumOff val="25000"/>
                  </a:schemeClr>
                </a:solidFill>
                <a:latin typeface="+mn-ea"/>
              </a:rPr>
              <a:t>CDN</a:t>
            </a:r>
            <a:r>
              <a:rPr lang="zh-CN" altLang="en-US" dirty="0">
                <a:solidFill>
                  <a:schemeClr val="tx1">
                    <a:lumMod val="75000"/>
                    <a:lumOff val="25000"/>
                  </a:schemeClr>
                </a:solidFill>
                <a:latin typeface="+mn-ea"/>
              </a:rPr>
              <a:t>加速</a:t>
            </a:r>
            <a:endParaRPr lang="en-US" altLang="zh-CN" dirty="0">
              <a:solidFill>
                <a:schemeClr val="tx1">
                  <a:lumMod val="75000"/>
                  <a:lumOff val="25000"/>
                </a:schemeClr>
              </a:solidFill>
              <a:latin typeface="+mn-ea"/>
            </a:endParaRPr>
          </a:p>
          <a:p>
            <a:pPr>
              <a:lnSpc>
                <a:spcPct val="150000"/>
              </a:lnSpc>
            </a:pPr>
            <a:r>
              <a:rPr lang="zh-CN" altLang="en-US" dirty="0">
                <a:solidFill>
                  <a:schemeClr val="tx1">
                    <a:lumMod val="75000"/>
                    <a:lumOff val="25000"/>
                  </a:schemeClr>
                </a:solidFill>
                <a:latin typeface="+mn-ea"/>
              </a:rPr>
              <a:t>压缩文件</a:t>
            </a:r>
            <a:endParaRPr lang="en-US" altLang="zh-CN" dirty="0">
              <a:solidFill>
                <a:schemeClr val="tx1">
                  <a:lumMod val="75000"/>
                  <a:lumOff val="25000"/>
                </a:schemeClr>
              </a:solidFill>
              <a:latin typeface="+mn-ea"/>
            </a:endParaRPr>
          </a:p>
          <a:p>
            <a:pPr>
              <a:lnSpc>
                <a:spcPct val="150000"/>
              </a:lnSpc>
            </a:pPr>
            <a:r>
              <a:rPr lang="zh-CN" altLang="en-US" dirty="0">
                <a:solidFill>
                  <a:schemeClr val="tx1">
                    <a:lumMod val="75000"/>
                    <a:lumOff val="25000"/>
                  </a:schemeClr>
                </a:solidFill>
                <a:latin typeface="+mn-ea"/>
              </a:rPr>
              <a:t>使用浏览器缓存</a:t>
            </a:r>
            <a:endParaRPr lang="en-US" altLang="zh-CN" dirty="0">
              <a:solidFill>
                <a:schemeClr val="tx1">
                  <a:lumMod val="75000"/>
                  <a:lumOff val="25000"/>
                </a:schemeClr>
              </a:solidFill>
              <a:latin typeface="+mn-ea"/>
            </a:endParaRPr>
          </a:p>
          <a:p>
            <a:pPr>
              <a:lnSpc>
                <a:spcPct val="150000"/>
              </a:lnSpc>
            </a:pPr>
            <a:r>
              <a:rPr lang="zh-CN" altLang="en-US" dirty="0">
                <a:solidFill>
                  <a:schemeClr val="tx1">
                    <a:lumMod val="75000"/>
                    <a:lumOff val="25000"/>
                  </a:schemeClr>
                </a:solidFill>
                <a:latin typeface="+mn-ea"/>
              </a:rPr>
              <a:t>使用图片懒加载</a:t>
            </a:r>
          </a:p>
        </p:txBody>
      </p:sp>
      <p:sp>
        <p:nvSpPr>
          <p:cNvPr id="12" name="矩形 11"/>
          <p:cNvSpPr/>
          <p:nvPr/>
        </p:nvSpPr>
        <p:spPr>
          <a:xfrm>
            <a:off x="1794563" y="2244975"/>
            <a:ext cx="1415772" cy="525657"/>
          </a:xfrm>
          <a:prstGeom prst="rect">
            <a:avLst/>
          </a:prstGeom>
        </p:spPr>
        <p:txBody>
          <a:bodyPr wrap="none">
            <a:spAutoFit/>
          </a:bodyPr>
          <a:lstStyle/>
          <a:p>
            <a:pPr lvl="0">
              <a:lnSpc>
                <a:spcPct val="130000"/>
              </a:lnSpc>
            </a:pPr>
            <a:r>
              <a:rPr lang="zh-CN" altLang="en-US" sz="2400" b="1" dirty="0">
                <a:solidFill>
                  <a:srgbClr val="003E81"/>
                </a:solidFill>
              </a:rPr>
              <a:t>前端优化</a:t>
            </a:r>
            <a:endParaRPr lang="en-US" altLang="zh-CN" sz="2400" b="1" dirty="0">
              <a:solidFill>
                <a:srgbClr val="003E81"/>
              </a:solidFill>
            </a:endParaRPr>
          </a:p>
        </p:txBody>
      </p:sp>
      <p:sp>
        <p:nvSpPr>
          <p:cNvPr id="13" name="矩形 12"/>
          <p:cNvSpPr/>
          <p:nvPr/>
        </p:nvSpPr>
        <p:spPr>
          <a:xfrm>
            <a:off x="922087" y="2199814"/>
            <a:ext cx="816249" cy="814582"/>
          </a:xfrm>
          <a:prstGeom prst="rect">
            <a:avLst/>
          </a:prstGeom>
        </p:spPr>
        <p:txBody>
          <a:bodyPr wrap="none">
            <a:spAutoFit/>
          </a:bodyPr>
          <a:lstStyle/>
          <a:p>
            <a:pPr lvl="0">
              <a:lnSpc>
                <a:spcPct val="130000"/>
              </a:lnSpc>
            </a:pPr>
            <a:r>
              <a:rPr lang="en-US" altLang="zh-CN" sz="4000" b="1" dirty="0">
                <a:solidFill>
                  <a:srgbClr val="003E81"/>
                </a:solidFill>
              </a:rPr>
              <a:t>01</a:t>
            </a:r>
          </a:p>
        </p:txBody>
      </p:sp>
      <p:sp>
        <p:nvSpPr>
          <p:cNvPr id="3" name="文本框 8"/>
          <p:cNvSpPr txBox="1"/>
          <p:nvPr/>
        </p:nvSpPr>
        <p:spPr>
          <a:xfrm>
            <a:off x="1081341" y="1158118"/>
            <a:ext cx="5932370" cy="525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zh-CN" altLang="en-US" sz="2400" b="1" dirty="0">
                <a:solidFill>
                  <a:schemeClr val="tx1">
                    <a:lumMod val="75000"/>
                    <a:lumOff val="25000"/>
                  </a:schemeClr>
                </a:solidFill>
                <a:latin typeface="+mn-ea"/>
              </a:rPr>
              <a:t>一、性能优化</a:t>
            </a:r>
          </a:p>
        </p:txBody>
      </p:sp>
      <p:sp>
        <p:nvSpPr>
          <p:cNvPr id="4" name="矩形 3"/>
          <p:cNvSpPr/>
          <p:nvPr/>
        </p:nvSpPr>
        <p:spPr>
          <a:xfrm flipV="1">
            <a:off x="3523631" y="2199813"/>
            <a:ext cx="787053"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5" name="文本框 8"/>
          <p:cNvSpPr txBox="1"/>
          <p:nvPr/>
        </p:nvSpPr>
        <p:spPr>
          <a:xfrm>
            <a:off x="4270263" y="2861996"/>
            <a:ext cx="2180319" cy="12899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dirty="0">
                <a:solidFill>
                  <a:schemeClr val="tx1">
                    <a:lumMod val="75000"/>
                    <a:lumOff val="25000"/>
                  </a:schemeClr>
                </a:solidFill>
                <a:latin typeface="+mn-ea"/>
              </a:rPr>
              <a:t>优化数据库查询</a:t>
            </a:r>
          </a:p>
          <a:p>
            <a:pPr>
              <a:lnSpc>
                <a:spcPct val="150000"/>
              </a:lnSpc>
            </a:pPr>
            <a:r>
              <a:rPr lang="zh-CN" altLang="en-US" dirty="0">
                <a:solidFill>
                  <a:schemeClr val="tx1">
                    <a:lumMod val="75000"/>
                    <a:lumOff val="25000"/>
                  </a:schemeClr>
                </a:solidFill>
                <a:latin typeface="+mn-ea"/>
              </a:rPr>
              <a:t>使用缓存</a:t>
            </a:r>
            <a:endParaRPr lang="en-US" altLang="zh-CN" dirty="0">
              <a:solidFill>
                <a:schemeClr val="tx1">
                  <a:lumMod val="75000"/>
                  <a:lumOff val="25000"/>
                </a:schemeClr>
              </a:solidFill>
              <a:latin typeface="+mn-ea"/>
            </a:endParaRPr>
          </a:p>
          <a:p>
            <a:pPr>
              <a:lnSpc>
                <a:spcPct val="150000"/>
              </a:lnSpc>
            </a:pPr>
            <a:r>
              <a:rPr lang="zh-CN" altLang="en-US" dirty="0">
                <a:solidFill>
                  <a:schemeClr val="tx1">
                    <a:lumMod val="75000"/>
                    <a:lumOff val="25000"/>
                  </a:schemeClr>
                </a:solidFill>
                <a:latin typeface="+mn-ea"/>
              </a:rPr>
              <a:t>使用异步处理</a:t>
            </a:r>
          </a:p>
        </p:txBody>
      </p:sp>
      <p:sp>
        <p:nvSpPr>
          <p:cNvPr id="6" name="矩形 5"/>
          <p:cNvSpPr/>
          <p:nvPr/>
        </p:nvSpPr>
        <p:spPr>
          <a:xfrm>
            <a:off x="4335700" y="2244975"/>
            <a:ext cx="1455180" cy="525657"/>
          </a:xfrm>
          <a:prstGeom prst="rect">
            <a:avLst/>
          </a:prstGeom>
        </p:spPr>
        <p:txBody>
          <a:bodyPr wrap="square">
            <a:spAutoFit/>
          </a:bodyPr>
          <a:lstStyle/>
          <a:p>
            <a:pPr lvl="0">
              <a:lnSpc>
                <a:spcPct val="130000"/>
              </a:lnSpc>
            </a:pPr>
            <a:r>
              <a:rPr lang="zh-CN" altLang="en-US" sz="2400" b="1" dirty="0">
                <a:solidFill>
                  <a:srgbClr val="003E81"/>
                </a:solidFill>
              </a:rPr>
              <a:t>后端优化</a:t>
            </a:r>
            <a:endParaRPr lang="en-US" altLang="zh-CN" sz="2400" b="1" dirty="0">
              <a:solidFill>
                <a:srgbClr val="003E81"/>
              </a:solidFill>
            </a:endParaRPr>
          </a:p>
        </p:txBody>
      </p:sp>
      <p:sp>
        <p:nvSpPr>
          <p:cNvPr id="7" name="矩形 6"/>
          <p:cNvSpPr/>
          <p:nvPr/>
        </p:nvSpPr>
        <p:spPr>
          <a:xfrm>
            <a:off x="3463224" y="2199814"/>
            <a:ext cx="838969" cy="814582"/>
          </a:xfrm>
          <a:prstGeom prst="rect">
            <a:avLst/>
          </a:prstGeom>
        </p:spPr>
        <p:txBody>
          <a:bodyPr wrap="square">
            <a:spAutoFit/>
          </a:bodyPr>
          <a:lstStyle/>
          <a:p>
            <a:pPr lvl="0">
              <a:lnSpc>
                <a:spcPct val="130000"/>
              </a:lnSpc>
            </a:pPr>
            <a:r>
              <a:rPr lang="en-US" altLang="zh-CN" sz="4000" b="1" dirty="0">
                <a:solidFill>
                  <a:srgbClr val="003E81"/>
                </a:solidFill>
              </a:rPr>
              <a:t>02</a:t>
            </a:r>
          </a:p>
        </p:txBody>
      </p:sp>
      <p:sp>
        <p:nvSpPr>
          <p:cNvPr id="8" name="矩形 7"/>
          <p:cNvSpPr/>
          <p:nvPr/>
        </p:nvSpPr>
        <p:spPr>
          <a:xfrm flipV="1">
            <a:off x="6095979" y="2199814"/>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9" name="文本框 8"/>
          <p:cNvSpPr txBox="1"/>
          <p:nvPr/>
        </p:nvSpPr>
        <p:spPr>
          <a:xfrm>
            <a:off x="6823477" y="2861996"/>
            <a:ext cx="2180319" cy="12899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dirty="0">
                <a:solidFill>
                  <a:schemeClr val="tx1">
                    <a:lumMod val="75000"/>
                    <a:lumOff val="25000"/>
                  </a:schemeClr>
                </a:solidFill>
                <a:latin typeface="+mn-ea"/>
              </a:rPr>
              <a:t>使用负载均衡</a:t>
            </a:r>
          </a:p>
          <a:p>
            <a:pPr>
              <a:lnSpc>
                <a:spcPct val="150000"/>
              </a:lnSpc>
            </a:pPr>
            <a:r>
              <a:rPr lang="zh-CN" altLang="en-US" dirty="0">
                <a:solidFill>
                  <a:schemeClr val="tx1">
                    <a:lumMod val="75000"/>
                    <a:lumOff val="25000"/>
                  </a:schemeClr>
                </a:solidFill>
                <a:latin typeface="+mn-ea"/>
              </a:rPr>
              <a:t>使用缓存</a:t>
            </a:r>
          </a:p>
          <a:p>
            <a:pPr>
              <a:lnSpc>
                <a:spcPct val="150000"/>
              </a:lnSpc>
            </a:pPr>
            <a:r>
              <a:rPr lang="zh-CN" altLang="en-US" dirty="0">
                <a:solidFill>
                  <a:schemeClr val="tx1">
                    <a:lumMod val="75000"/>
                    <a:lumOff val="25000"/>
                  </a:schemeClr>
                </a:solidFill>
                <a:latin typeface="+mn-ea"/>
              </a:rPr>
              <a:t>使用</a:t>
            </a:r>
            <a:r>
              <a:rPr lang="en-US" altLang="zh-CN" dirty="0">
                <a:solidFill>
                  <a:schemeClr val="tx1">
                    <a:lumMod val="75000"/>
                    <a:lumOff val="25000"/>
                  </a:schemeClr>
                </a:solidFill>
                <a:latin typeface="+mn-ea"/>
              </a:rPr>
              <a:t>CDN</a:t>
            </a:r>
            <a:endParaRPr lang="zh-CN" altLang="en-US" dirty="0">
              <a:solidFill>
                <a:schemeClr val="tx1">
                  <a:lumMod val="75000"/>
                  <a:lumOff val="25000"/>
                </a:schemeClr>
              </a:solidFill>
              <a:latin typeface="+mn-ea"/>
            </a:endParaRPr>
          </a:p>
        </p:txBody>
      </p:sp>
      <p:sp>
        <p:nvSpPr>
          <p:cNvPr id="14" name="矩形 13"/>
          <p:cNvSpPr/>
          <p:nvPr/>
        </p:nvSpPr>
        <p:spPr>
          <a:xfrm>
            <a:off x="6908048" y="2244975"/>
            <a:ext cx="1723549" cy="525657"/>
          </a:xfrm>
          <a:prstGeom prst="rect">
            <a:avLst/>
          </a:prstGeom>
        </p:spPr>
        <p:txBody>
          <a:bodyPr wrap="square">
            <a:spAutoFit/>
          </a:bodyPr>
          <a:lstStyle/>
          <a:p>
            <a:pPr lvl="0">
              <a:lnSpc>
                <a:spcPct val="130000"/>
              </a:lnSpc>
            </a:pPr>
            <a:r>
              <a:rPr lang="zh-CN" altLang="en-US" sz="2400" b="1" dirty="0">
                <a:solidFill>
                  <a:srgbClr val="003E81"/>
                </a:solidFill>
              </a:rPr>
              <a:t>服务器优化</a:t>
            </a:r>
            <a:endParaRPr lang="en-US" altLang="zh-CN" sz="2800" b="1" dirty="0">
              <a:solidFill>
                <a:srgbClr val="003E81"/>
              </a:solidFill>
            </a:endParaRPr>
          </a:p>
        </p:txBody>
      </p:sp>
      <p:sp>
        <p:nvSpPr>
          <p:cNvPr id="15" name="矩形 14"/>
          <p:cNvSpPr/>
          <p:nvPr/>
        </p:nvSpPr>
        <p:spPr>
          <a:xfrm>
            <a:off x="6035572" y="2199814"/>
            <a:ext cx="816249" cy="814582"/>
          </a:xfrm>
          <a:prstGeom prst="rect">
            <a:avLst/>
          </a:prstGeom>
        </p:spPr>
        <p:txBody>
          <a:bodyPr wrap="square">
            <a:spAutoFit/>
          </a:bodyPr>
          <a:lstStyle/>
          <a:p>
            <a:pPr lvl="0">
              <a:lnSpc>
                <a:spcPct val="130000"/>
              </a:lnSpc>
            </a:pPr>
            <a:r>
              <a:rPr lang="en-US" altLang="zh-CN" sz="4000" b="1" dirty="0">
                <a:solidFill>
                  <a:srgbClr val="003E81"/>
                </a:solidFill>
              </a:rPr>
              <a:t>03</a:t>
            </a:r>
          </a:p>
        </p:txBody>
      </p:sp>
      <p:sp>
        <p:nvSpPr>
          <p:cNvPr id="16" name="矩形 15"/>
          <p:cNvSpPr/>
          <p:nvPr/>
        </p:nvSpPr>
        <p:spPr>
          <a:xfrm flipV="1">
            <a:off x="8738334" y="2199814"/>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17" name="文本框 16"/>
          <p:cNvSpPr txBox="1"/>
          <p:nvPr/>
        </p:nvSpPr>
        <p:spPr>
          <a:xfrm>
            <a:off x="9465832" y="2861996"/>
            <a:ext cx="1808120" cy="12899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dirty="0">
                <a:solidFill>
                  <a:schemeClr val="tx1">
                    <a:lumMod val="75000"/>
                    <a:lumOff val="25000"/>
                  </a:schemeClr>
                </a:solidFill>
                <a:latin typeface="+mn-ea"/>
              </a:rPr>
              <a:t>减少代码量</a:t>
            </a:r>
          </a:p>
          <a:p>
            <a:pPr>
              <a:lnSpc>
                <a:spcPct val="150000"/>
              </a:lnSpc>
            </a:pPr>
            <a:r>
              <a:rPr lang="zh-CN" altLang="en-US" dirty="0">
                <a:solidFill>
                  <a:schemeClr val="tx1">
                    <a:lumMod val="75000"/>
                    <a:lumOff val="25000"/>
                  </a:schemeClr>
                </a:solidFill>
                <a:latin typeface="+mn-ea"/>
              </a:rPr>
              <a:t>优化算法</a:t>
            </a:r>
          </a:p>
          <a:p>
            <a:pPr>
              <a:lnSpc>
                <a:spcPct val="150000"/>
              </a:lnSpc>
            </a:pPr>
            <a:r>
              <a:rPr lang="zh-CN" altLang="en-US" dirty="0">
                <a:solidFill>
                  <a:schemeClr val="tx1">
                    <a:lumMod val="75000"/>
                    <a:lumOff val="25000"/>
                  </a:schemeClr>
                </a:solidFill>
                <a:latin typeface="+mn-ea"/>
              </a:rPr>
              <a:t>使用缓存</a:t>
            </a:r>
          </a:p>
        </p:txBody>
      </p:sp>
      <p:sp>
        <p:nvSpPr>
          <p:cNvPr id="18" name="矩形 17"/>
          <p:cNvSpPr/>
          <p:nvPr/>
        </p:nvSpPr>
        <p:spPr>
          <a:xfrm>
            <a:off x="9550403" y="2244975"/>
            <a:ext cx="1723549" cy="525657"/>
          </a:xfrm>
          <a:prstGeom prst="rect">
            <a:avLst/>
          </a:prstGeom>
        </p:spPr>
        <p:txBody>
          <a:bodyPr wrap="none">
            <a:spAutoFit/>
          </a:bodyPr>
          <a:lstStyle/>
          <a:p>
            <a:pPr lvl="0">
              <a:lnSpc>
                <a:spcPct val="130000"/>
              </a:lnSpc>
            </a:pPr>
            <a:r>
              <a:rPr lang="zh-CN" altLang="en-US" sz="2400" b="1" dirty="0">
                <a:solidFill>
                  <a:srgbClr val="003E81"/>
                </a:solidFill>
              </a:rPr>
              <a:t>服务器优化</a:t>
            </a:r>
            <a:endParaRPr lang="en-US" altLang="zh-CN" sz="2800" b="1" dirty="0">
              <a:solidFill>
                <a:srgbClr val="003E81"/>
              </a:solidFill>
            </a:endParaRPr>
          </a:p>
        </p:txBody>
      </p:sp>
      <p:sp>
        <p:nvSpPr>
          <p:cNvPr id="19" name="矩形 18"/>
          <p:cNvSpPr/>
          <p:nvPr/>
        </p:nvSpPr>
        <p:spPr>
          <a:xfrm>
            <a:off x="8677927" y="2199814"/>
            <a:ext cx="816249" cy="814582"/>
          </a:xfrm>
          <a:prstGeom prst="rect">
            <a:avLst/>
          </a:prstGeom>
        </p:spPr>
        <p:txBody>
          <a:bodyPr wrap="none">
            <a:spAutoFit/>
          </a:bodyPr>
          <a:lstStyle/>
          <a:p>
            <a:pPr lvl="0">
              <a:lnSpc>
                <a:spcPct val="130000"/>
              </a:lnSpc>
            </a:pPr>
            <a:r>
              <a:rPr lang="en-US" altLang="zh-CN" sz="4000" b="1" dirty="0">
                <a:solidFill>
                  <a:srgbClr val="003E81"/>
                </a:solidFill>
              </a:rPr>
              <a:t>04</a:t>
            </a:r>
          </a:p>
        </p:txBody>
      </p:sp>
      <p:sp>
        <p:nvSpPr>
          <p:cNvPr id="20" name="文本框 19"/>
          <p:cNvSpPr txBox="1"/>
          <p:nvPr/>
        </p:nvSpPr>
        <p:spPr>
          <a:xfrm>
            <a:off x="1428588" y="5418707"/>
            <a:ext cx="9572787" cy="707886"/>
          </a:xfrm>
          <a:prstGeom prst="rect">
            <a:avLst/>
          </a:prstGeom>
          <a:noFill/>
        </p:spPr>
        <p:txBody>
          <a:bodyPr wrap="square" rtlCol="0">
            <a:spAutoFit/>
          </a:bodyPr>
          <a:lstStyle/>
          <a:p>
            <a:r>
              <a:rPr lang="en-US" altLang="zh-CN" sz="2000" dirty="0">
                <a:solidFill>
                  <a:schemeClr val="tx1">
                    <a:lumMod val="75000"/>
                    <a:lumOff val="25000"/>
                  </a:schemeClr>
                </a:solidFill>
                <a:latin typeface="+mn-ea"/>
              </a:rPr>
              <a:t>      </a:t>
            </a:r>
            <a:r>
              <a:rPr lang="zh-CN" altLang="zh-CN" sz="2000" dirty="0">
                <a:solidFill>
                  <a:schemeClr val="tx1">
                    <a:lumMod val="75000"/>
                    <a:lumOff val="25000"/>
                  </a:schemeClr>
                </a:solidFill>
                <a:latin typeface="+mn-ea"/>
              </a:rPr>
              <a:t>在实际应用中，需要根据具体情况选择合适的优化策略，综合考虑系统的性能、可扩展性、可维护性等因素。</a:t>
            </a:r>
            <a:endParaRPr lang="zh-CN" altLang="en-US" sz="2000" dirty="0">
              <a:solidFill>
                <a:schemeClr val="tx1">
                  <a:lumMod val="75000"/>
                  <a:lumOff val="25000"/>
                </a:schemeClr>
              </a:solidFill>
              <a:latin typeface="+mn-e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6364224" y="258233"/>
            <a:ext cx="5545699" cy="721395"/>
          </a:xfrm>
        </p:spPr>
        <p:txBody>
          <a:bodyPr/>
          <a:lstStyle/>
          <a:p>
            <a:r>
              <a:rPr kumimoji="1" lang="en-US" altLang="zh-CN" dirty="0">
                <a:solidFill>
                  <a:srgbClr val="003E81"/>
                </a:solidFill>
              </a:rPr>
              <a:t> 04 WEB</a:t>
            </a:r>
            <a:r>
              <a:rPr kumimoji="1" lang="zh-CN" altLang="en-US" dirty="0">
                <a:solidFill>
                  <a:srgbClr val="003E81"/>
                </a:solidFill>
              </a:rPr>
              <a:t>应用性能和可用性分析与调优</a:t>
            </a:r>
          </a:p>
        </p:txBody>
      </p:sp>
      <p:sp>
        <p:nvSpPr>
          <p:cNvPr id="3" name="文本框 8"/>
          <p:cNvSpPr txBox="1"/>
          <p:nvPr/>
        </p:nvSpPr>
        <p:spPr>
          <a:xfrm>
            <a:off x="1081341" y="1158118"/>
            <a:ext cx="5932370" cy="525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zh-CN" altLang="en-US" sz="2400" b="1" dirty="0">
                <a:solidFill>
                  <a:schemeClr val="tx1">
                    <a:lumMod val="75000"/>
                    <a:lumOff val="25000"/>
                  </a:schemeClr>
                </a:solidFill>
                <a:latin typeface="+mn-ea"/>
              </a:rPr>
              <a:t>二、可用性优化</a:t>
            </a:r>
          </a:p>
        </p:txBody>
      </p:sp>
      <p:sp>
        <p:nvSpPr>
          <p:cNvPr id="24" name="矩形 23"/>
          <p:cNvSpPr/>
          <p:nvPr/>
        </p:nvSpPr>
        <p:spPr>
          <a:xfrm flipV="1">
            <a:off x="1150892" y="2633189"/>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25" name="文本框 8"/>
          <p:cNvSpPr txBox="1"/>
          <p:nvPr/>
        </p:nvSpPr>
        <p:spPr>
          <a:xfrm>
            <a:off x="1902854" y="3295371"/>
            <a:ext cx="4116721" cy="14976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使用简洁明了的页面布局和设计</a:t>
            </a:r>
            <a:endParaRPr lang="en-US" altLang="zh-CN" dirty="0">
              <a:solidFill>
                <a:schemeClr val="tx1">
                  <a:lumMod val="75000"/>
                  <a:lumOff val="25000"/>
                </a:schemeClr>
              </a:solidFill>
              <a:latin typeface="+mn-ea"/>
            </a:endParaRPr>
          </a:p>
          <a:p>
            <a:pPr>
              <a:lnSpc>
                <a:spcPct val="130000"/>
              </a:lnSpc>
            </a:pPr>
            <a:r>
              <a:rPr lang="zh-CN" altLang="en-US" dirty="0">
                <a:solidFill>
                  <a:schemeClr val="tx1">
                    <a:lumMod val="75000"/>
                    <a:lumOff val="25000"/>
                  </a:schemeClr>
                </a:solidFill>
                <a:latin typeface="+mn-ea"/>
              </a:rPr>
              <a:t>采用易于理解的图标和按钮</a:t>
            </a:r>
            <a:endParaRPr lang="en-US" altLang="zh-CN" dirty="0">
              <a:solidFill>
                <a:schemeClr val="tx1">
                  <a:lumMod val="75000"/>
                  <a:lumOff val="25000"/>
                </a:schemeClr>
              </a:solidFill>
              <a:latin typeface="+mn-ea"/>
            </a:endParaRPr>
          </a:p>
          <a:p>
            <a:pPr>
              <a:lnSpc>
                <a:spcPct val="130000"/>
              </a:lnSpc>
            </a:pPr>
            <a:r>
              <a:rPr lang="zh-CN" altLang="en-US" dirty="0">
                <a:solidFill>
                  <a:schemeClr val="tx1">
                    <a:lumMod val="75000"/>
                    <a:lumOff val="25000"/>
                  </a:schemeClr>
                </a:solidFill>
                <a:latin typeface="+mn-ea"/>
              </a:rPr>
              <a:t>采用拖放、滚动等易于操作的交互方式</a:t>
            </a:r>
          </a:p>
          <a:p>
            <a:pPr>
              <a:lnSpc>
                <a:spcPct val="130000"/>
              </a:lnSpc>
            </a:pPr>
            <a:r>
              <a:rPr lang="zh-CN" altLang="en-US" dirty="0">
                <a:solidFill>
                  <a:schemeClr val="tx1">
                    <a:lumMod val="75000"/>
                    <a:lumOff val="25000"/>
                  </a:schemeClr>
                </a:solidFill>
                <a:latin typeface="+mn-ea"/>
              </a:rPr>
              <a:t>为用户提供明确的反馈</a:t>
            </a:r>
          </a:p>
        </p:txBody>
      </p:sp>
      <p:sp>
        <p:nvSpPr>
          <p:cNvPr id="26" name="矩形 25"/>
          <p:cNvSpPr/>
          <p:nvPr/>
        </p:nvSpPr>
        <p:spPr>
          <a:xfrm>
            <a:off x="1962961" y="2678350"/>
            <a:ext cx="2031325" cy="525657"/>
          </a:xfrm>
          <a:prstGeom prst="rect">
            <a:avLst/>
          </a:prstGeom>
        </p:spPr>
        <p:txBody>
          <a:bodyPr wrap="none">
            <a:spAutoFit/>
          </a:bodyPr>
          <a:lstStyle/>
          <a:p>
            <a:pPr lvl="0">
              <a:lnSpc>
                <a:spcPct val="130000"/>
              </a:lnSpc>
            </a:pPr>
            <a:r>
              <a:rPr lang="zh-CN" altLang="en-US" sz="2400" b="1" dirty="0">
                <a:solidFill>
                  <a:srgbClr val="003E81"/>
                </a:solidFill>
              </a:rPr>
              <a:t>用户界面设计</a:t>
            </a:r>
            <a:endParaRPr lang="en-US" altLang="zh-CN" sz="2400" b="1" dirty="0">
              <a:solidFill>
                <a:srgbClr val="003E81"/>
              </a:solidFill>
            </a:endParaRPr>
          </a:p>
        </p:txBody>
      </p:sp>
      <p:sp>
        <p:nvSpPr>
          <p:cNvPr id="27" name="矩形 26"/>
          <p:cNvSpPr/>
          <p:nvPr/>
        </p:nvSpPr>
        <p:spPr>
          <a:xfrm>
            <a:off x="1090485" y="2633189"/>
            <a:ext cx="816249" cy="814582"/>
          </a:xfrm>
          <a:prstGeom prst="rect">
            <a:avLst/>
          </a:prstGeom>
        </p:spPr>
        <p:txBody>
          <a:bodyPr wrap="none">
            <a:spAutoFit/>
          </a:bodyPr>
          <a:lstStyle/>
          <a:p>
            <a:pPr lvl="0">
              <a:lnSpc>
                <a:spcPct val="130000"/>
              </a:lnSpc>
            </a:pPr>
            <a:r>
              <a:rPr lang="en-US" altLang="zh-CN" sz="4000" b="1" dirty="0">
                <a:solidFill>
                  <a:srgbClr val="003E81"/>
                </a:solidFill>
              </a:rPr>
              <a:t>01</a:t>
            </a:r>
          </a:p>
        </p:txBody>
      </p:sp>
      <p:sp>
        <p:nvSpPr>
          <p:cNvPr id="28" name="矩形 27"/>
          <p:cNvSpPr/>
          <p:nvPr/>
        </p:nvSpPr>
        <p:spPr>
          <a:xfrm flipV="1">
            <a:off x="6019575" y="2651237"/>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29" name="文本框 8"/>
          <p:cNvSpPr txBox="1"/>
          <p:nvPr/>
        </p:nvSpPr>
        <p:spPr>
          <a:xfrm>
            <a:off x="6771538" y="3313419"/>
            <a:ext cx="4914494" cy="14976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明确的错误提示信息</a:t>
            </a:r>
            <a:endParaRPr lang="en-US" altLang="zh-CN" dirty="0">
              <a:solidFill>
                <a:schemeClr val="tx1">
                  <a:lumMod val="75000"/>
                  <a:lumOff val="25000"/>
                </a:schemeClr>
              </a:solidFill>
              <a:latin typeface="+mn-ea"/>
            </a:endParaRPr>
          </a:p>
          <a:p>
            <a:pPr>
              <a:lnSpc>
                <a:spcPct val="130000"/>
              </a:lnSpc>
            </a:pPr>
            <a:r>
              <a:rPr lang="zh-CN" altLang="en-US" dirty="0">
                <a:solidFill>
                  <a:schemeClr val="tx1">
                    <a:lumMod val="75000"/>
                    <a:lumOff val="25000"/>
                  </a:schemeClr>
                </a:solidFill>
                <a:latin typeface="+mn-ea"/>
              </a:rPr>
              <a:t>提供帮助文档和</a:t>
            </a:r>
            <a:r>
              <a:rPr lang="en-US" altLang="zh-CN" dirty="0">
                <a:solidFill>
                  <a:schemeClr val="tx1">
                    <a:lumMod val="75000"/>
                    <a:lumOff val="25000"/>
                  </a:schemeClr>
                </a:solidFill>
                <a:latin typeface="+mn-ea"/>
              </a:rPr>
              <a:t>FAQ</a:t>
            </a:r>
          </a:p>
          <a:p>
            <a:pPr>
              <a:lnSpc>
                <a:spcPct val="130000"/>
              </a:lnSpc>
            </a:pPr>
            <a:r>
              <a:rPr lang="zh-CN" altLang="en-US" dirty="0">
                <a:solidFill>
                  <a:schemeClr val="tx1">
                    <a:lumMod val="75000"/>
                    <a:lumOff val="25000"/>
                  </a:schemeClr>
                </a:solidFill>
                <a:latin typeface="+mn-ea"/>
              </a:rPr>
              <a:t>为用户提供回退和撤销功能</a:t>
            </a:r>
            <a:endParaRPr lang="en-US" altLang="zh-CN" dirty="0">
              <a:solidFill>
                <a:schemeClr val="tx1">
                  <a:lumMod val="75000"/>
                  <a:lumOff val="25000"/>
                </a:schemeClr>
              </a:solidFill>
              <a:latin typeface="+mn-ea"/>
            </a:endParaRPr>
          </a:p>
          <a:p>
            <a:pPr>
              <a:lnSpc>
                <a:spcPct val="130000"/>
              </a:lnSpc>
            </a:pPr>
            <a:r>
              <a:rPr lang="zh-CN" altLang="en-US" dirty="0">
                <a:solidFill>
                  <a:schemeClr val="tx1">
                    <a:lumMod val="75000"/>
                    <a:lumOff val="25000"/>
                  </a:schemeClr>
                </a:solidFill>
                <a:latin typeface="+mn-ea"/>
              </a:rPr>
              <a:t>在出现错误时，尽可能保留用户输入的数据</a:t>
            </a:r>
          </a:p>
        </p:txBody>
      </p:sp>
      <p:sp>
        <p:nvSpPr>
          <p:cNvPr id="30" name="矩形 29"/>
          <p:cNvSpPr/>
          <p:nvPr/>
        </p:nvSpPr>
        <p:spPr>
          <a:xfrm>
            <a:off x="6831644" y="2696398"/>
            <a:ext cx="1415772" cy="525657"/>
          </a:xfrm>
          <a:prstGeom prst="rect">
            <a:avLst/>
          </a:prstGeom>
        </p:spPr>
        <p:txBody>
          <a:bodyPr wrap="none">
            <a:spAutoFit/>
          </a:bodyPr>
          <a:lstStyle/>
          <a:p>
            <a:pPr lvl="0">
              <a:lnSpc>
                <a:spcPct val="130000"/>
              </a:lnSpc>
            </a:pPr>
            <a:r>
              <a:rPr lang="zh-CN" altLang="en-US" sz="2400" b="1" dirty="0">
                <a:solidFill>
                  <a:srgbClr val="003E81"/>
                </a:solidFill>
              </a:rPr>
              <a:t>错误处理</a:t>
            </a:r>
            <a:endParaRPr lang="en-US" altLang="zh-CN" sz="2400" b="1" dirty="0">
              <a:solidFill>
                <a:srgbClr val="003E81"/>
              </a:solidFill>
            </a:endParaRPr>
          </a:p>
        </p:txBody>
      </p:sp>
      <p:sp>
        <p:nvSpPr>
          <p:cNvPr id="31" name="矩形 30"/>
          <p:cNvSpPr/>
          <p:nvPr/>
        </p:nvSpPr>
        <p:spPr>
          <a:xfrm>
            <a:off x="5959168" y="2651237"/>
            <a:ext cx="816249" cy="814582"/>
          </a:xfrm>
          <a:prstGeom prst="rect">
            <a:avLst/>
          </a:prstGeom>
        </p:spPr>
        <p:txBody>
          <a:bodyPr wrap="none">
            <a:spAutoFit/>
          </a:bodyPr>
          <a:lstStyle/>
          <a:p>
            <a:pPr lvl="0">
              <a:lnSpc>
                <a:spcPct val="130000"/>
              </a:lnSpc>
            </a:pPr>
            <a:r>
              <a:rPr lang="en-US" altLang="zh-CN" sz="4000" b="1" dirty="0">
                <a:solidFill>
                  <a:srgbClr val="003E81"/>
                </a:solidFill>
              </a:rPr>
              <a:t>02</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6364224" y="258233"/>
            <a:ext cx="5545699" cy="721395"/>
          </a:xfrm>
        </p:spPr>
        <p:txBody>
          <a:bodyPr/>
          <a:lstStyle/>
          <a:p>
            <a:r>
              <a:rPr kumimoji="1" lang="en-US" altLang="zh-CN" dirty="0">
                <a:solidFill>
                  <a:srgbClr val="003E81"/>
                </a:solidFill>
              </a:rPr>
              <a:t> 04 WEB</a:t>
            </a:r>
            <a:r>
              <a:rPr kumimoji="1" lang="zh-CN" altLang="en-US" dirty="0">
                <a:solidFill>
                  <a:srgbClr val="003E81"/>
                </a:solidFill>
              </a:rPr>
              <a:t>应用性能和可用性分析与调优</a:t>
            </a:r>
          </a:p>
        </p:txBody>
      </p:sp>
      <p:sp>
        <p:nvSpPr>
          <p:cNvPr id="3" name="文本框 8"/>
          <p:cNvSpPr txBox="1"/>
          <p:nvPr/>
        </p:nvSpPr>
        <p:spPr>
          <a:xfrm>
            <a:off x="1081341" y="1158118"/>
            <a:ext cx="5932370" cy="525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zh-CN" altLang="en-US" sz="2400" b="1" dirty="0">
                <a:solidFill>
                  <a:schemeClr val="tx1">
                    <a:lumMod val="75000"/>
                    <a:lumOff val="25000"/>
                  </a:schemeClr>
                </a:solidFill>
                <a:latin typeface="+mn-ea"/>
              </a:rPr>
              <a:t>二、可用性优化</a:t>
            </a:r>
          </a:p>
        </p:txBody>
      </p:sp>
      <p:sp>
        <p:nvSpPr>
          <p:cNvPr id="24" name="矩形 23"/>
          <p:cNvSpPr/>
          <p:nvPr/>
        </p:nvSpPr>
        <p:spPr>
          <a:xfrm flipV="1">
            <a:off x="1164668" y="2386301"/>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25" name="文本框 8"/>
          <p:cNvSpPr txBox="1"/>
          <p:nvPr/>
        </p:nvSpPr>
        <p:spPr>
          <a:xfrm>
            <a:off x="1916630" y="3048483"/>
            <a:ext cx="4116721" cy="14976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采用异步加载技术，减少页面刷新次数；</a:t>
            </a:r>
            <a:endParaRPr lang="en-US" altLang="zh-CN" dirty="0">
              <a:solidFill>
                <a:schemeClr val="tx1">
                  <a:lumMod val="75000"/>
                  <a:lumOff val="25000"/>
                </a:schemeClr>
              </a:solidFill>
              <a:latin typeface="+mn-ea"/>
            </a:endParaRPr>
          </a:p>
          <a:p>
            <a:pPr>
              <a:lnSpc>
                <a:spcPct val="130000"/>
              </a:lnSpc>
            </a:pPr>
            <a:r>
              <a:rPr lang="zh-CN" altLang="en-US" dirty="0">
                <a:solidFill>
                  <a:schemeClr val="tx1">
                    <a:lumMod val="75000"/>
                    <a:lumOff val="25000"/>
                  </a:schemeClr>
                </a:solidFill>
                <a:latin typeface="+mn-ea"/>
              </a:rPr>
              <a:t>压缩页面和资源文件，减小文件大小；</a:t>
            </a:r>
            <a:endParaRPr lang="en-US" altLang="zh-CN" dirty="0">
              <a:solidFill>
                <a:schemeClr val="tx1">
                  <a:lumMod val="75000"/>
                  <a:lumOff val="25000"/>
                </a:schemeClr>
              </a:solidFill>
              <a:latin typeface="+mn-ea"/>
            </a:endParaRPr>
          </a:p>
          <a:p>
            <a:pPr>
              <a:lnSpc>
                <a:spcPct val="130000"/>
              </a:lnSpc>
            </a:pPr>
            <a:r>
              <a:rPr lang="zh-CN" altLang="en-US" dirty="0">
                <a:solidFill>
                  <a:schemeClr val="tx1">
                    <a:lumMod val="75000"/>
                    <a:lumOff val="25000"/>
                  </a:schemeClr>
                </a:solidFill>
                <a:latin typeface="+mn-ea"/>
              </a:rPr>
              <a:t>采用</a:t>
            </a:r>
            <a:r>
              <a:rPr lang="en-US" altLang="zh-CN" dirty="0">
                <a:solidFill>
                  <a:schemeClr val="tx1">
                    <a:lumMod val="75000"/>
                    <a:lumOff val="25000"/>
                  </a:schemeClr>
                </a:solidFill>
                <a:latin typeface="+mn-ea"/>
              </a:rPr>
              <a:t>CDN</a:t>
            </a:r>
            <a:r>
              <a:rPr lang="zh-CN" altLang="en-US" dirty="0">
                <a:solidFill>
                  <a:schemeClr val="tx1">
                    <a:lumMod val="75000"/>
                    <a:lumOff val="25000"/>
                  </a:schemeClr>
                </a:solidFill>
                <a:latin typeface="+mn-ea"/>
              </a:rPr>
              <a:t>加速技术；</a:t>
            </a:r>
            <a:endParaRPr lang="en-US" altLang="zh-CN" dirty="0">
              <a:solidFill>
                <a:schemeClr val="tx1">
                  <a:lumMod val="75000"/>
                  <a:lumOff val="25000"/>
                </a:schemeClr>
              </a:solidFill>
              <a:latin typeface="+mn-ea"/>
            </a:endParaRPr>
          </a:p>
          <a:p>
            <a:pPr>
              <a:lnSpc>
                <a:spcPct val="130000"/>
              </a:lnSpc>
            </a:pPr>
            <a:r>
              <a:rPr lang="zh-CN" altLang="en-US" dirty="0">
                <a:solidFill>
                  <a:schemeClr val="tx1">
                    <a:lumMod val="75000"/>
                    <a:lumOff val="25000"/>
                  </a:schemeClr>
                </a:solidFill>
                <a:latin typeface="+mn-ea"/>
              </a:rPr>
              <a:t>优化服务器和数据库，减少响应时间。</a:t>
            </a:r>
          </a:p>
        </p:txBody>
      </p:sp>
      <p:sp>
        <p:nvSpPr>
          <p:cNvPr id="26" name="矩形 25"/>
          <p:cNvSpPr/>
          <p:nvPr/>
        </p:nvSpPr>
        <p:spPr>
          <a:xfrm>
            <a:off x="1976737" y="2431462"/>
            <a:ext cx="1415772" cy="525657"/>
          </a:xfrm>
          <a:prstGeom prst="rect">
            <a:avLst/>
          </a:prstGeom>
        </p:spPr>
        <p:txBody>
          <a:bodyPr wrap="none">
            <a:spAutoFit/>
          </a:bodyPr>
          <a:lstStyle/>
          <a:p>
            <a:pPr lvl="0">
              <a:lnSpc>
                <a:spcPct val="130000"/>
              </a:lnSpc>
            </a:pPr>
            <a:r>
              <a:rPr lang="zh-CN" altLang="en-US" sz="2400" b="1" dirty="0">
                <a:solidFill>
                  <a:srgbClr val="003E81"/>
                </a:solidFill>
              </a:rPr>
              <a:t>响应速度</a:t>
            </a:r>
            <a:endParaRPr lang="en-US" altLang="zh-CN" sz="2400" b="1" dirty="0">
              <a:solidFill>
                <a:srgbClr val="003E81"/>
              </a:solidFill>
            </a:endParaRPr>
          </a:p>
        </p:txBody>
      </p:sp>
      <p:sp>
        <p:nvSpPr>
          <p:cNvPr id="27" name="矩形 26"/>
          <p:cNvSpPr/>
          <p:nvPr/>
        </p:nvSpPr>
        <p:spPr>
          <a:xfrm>
            <a:off x="1104261" y="2386301"/>
            <a:ext cx="816249" cy="814582"/>
          </a:xfrm>
          <a:prstGeom prst="rect">
            <a:avLst/>
          </a:prstGeom>
        </p:spPr>
        <p:txBody>
          <a:bodyPr wrap="none">
            <a:spAutoFit/>
          </a:bodyPr>
          <a:lstStyle/>
          <a:p>
            <a:pPr lvl="0">
              <a:lnSpc>
                <a:spcPct val="130000"/>
              </a:lnSpc>
            </a:pPr>
            <a:r>
              <a:rPr lang="en-US" altLang="zh-CN" sz="4000" b="1" dirty="0">
                <a:solidFill>
                  <a:srgbClr val="003E81"/>
                </a:solidFill>
              </a:rPr>
              <a:t>03</a:t>
            </a:r>
          </a:p>
        </p:txBody>
      </p:sp>
      <p:sp>
        <p:nvSpPr>
          <p:cNvPr id="28" name="矩形 27"/>
          <p:cNvSpPr/>
          <p:nvPr/>
        </p:nvSpPr>
        <p:spPr>
          <a:xfrm flipV="1">
            <a:off x="6033351" y="2404349"/>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3E81"/>
              </a:solidFill>
            </a:endParaRPr>
          </a:p>
        </p:txBody>
      </p:sp>
      <p:sp>
        <p:nvSpPr>
          <p:cNvPr id="29" name="文本框 8"/>
          <p:cNvSpPr txBox="1"/>
          <p:nvPr/>
        </p:nvSpPr>
        <p:spPr>
          <a:xfrm>
            <a:off x="6785314" y="3066531"/>
            <a:ext cx="4914494" cy="185775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chemeClr val="tx1">
                    <a:lumMod val="75000"/>
                    <a:lumOff val="25000"/>
                  </a:schemeClr>
                </a:solidFill>
                <a:latin typeface="+mn-ea"/>
              </a:rPr>
              <a:t>采用</a:t>
            </a:r>
            <a:r>
              <a:rPr lang="en-US" altLang="zh-CN" dirty="0">
                <a:solidFill>
                  <a:schemeClr val="tx1">
                    <a:lumMod val="75000"/>
                    <a:lumOff val="25000"/>
                  </a:schemeClr>
                </a:solidFill>
                <a:latin typeface="+mn-ea"/>
              </a:rPr>
              <a:t>Web</a:t>
            </a:r>
            <a:r>
              <a:rPr lang="zh-CN" altLang="en-US" dirty="0">
                <a:solidFill>
                  <a:schemeClr val="tx1">
                    <a:lumMod val="75000"/>
                    <a:lumOff val="25000"/>
                  </a:schemeClr>
                </a:solidFill>
                <a:latin typeface="+mn-ea"/>
              </a:rPr>
              <a:t>标准，使页面可以被各种浏览器和设备正确解析；</a:t>
            </a:r>
            <a:endParaRPr lang="en-US" altLang="zh-CN" dirty="0">
              <a:solidFill>
                <a:schemeClr val="tx1">
                  <a:lumMod val="75000"/>
                  <a:lumOff val="25000"/>
                </a:schemeClr>
              </a:solidFill>
              <a:latin typeface="+mn-ea"/>
            </a:endParaRPr>
          </a:p>
          <a:p>
            <a:pPr>
              <a:lnSpc>
                <a:spcPct val="130000"/>
              </a:lnSpc>
            </a:pPr>
            <a:r>
              <a:rPr lang="zh-CN" altLang="en-US" dirty="0">
                <a:solidFill>
                  <a:schemeClr val="tx1">
                    <a:lumMod val="75000"/>
                    <a:lumOff val="25000"/>
                  </a:schemeClr>
                </a:solidFill>
                <a:latin typeface="+mn-ea"/>
              </a:rPr>
              <a:t>为残障人士提供辅助功能，如语音输入、屏幕阅读器等；</a:t>
            </a:r>
            <a:endParaRPr lang="en-US" altLang="zh-CN" dirty="0">
              <a:solidFill>
                <a:schemeClr val="tx1">
                  <a:lumMod val="75000"/>
                  <a:lumOff val="25000"/>
                </a:schemeClr>
              </a:solidFill>
              <a:latin typeface="+mn-ea"/>
            </a:endParaRPr>
          </a:p>
          <a:p>
            <a:pPr>
              <a:lnSpc>
                <a:spcPct val="130000"/>
              </a:lnSpc>
            </a:pPr>
            <a:r>
              <a:rPr lang="zh-CN" altLang="en-US" dirty="0">
                <a:solidFill>
                  <a:schemeClr val="tx1">
                    <a:lumMod val="75000"/>
                    <a:lumOff val="25000"/>
                  </a:schemeClr>
                </a:solidFill>
                <a:latin typeface="+mn-ea"/>
              </a:rPr>
              <a:t>为老年人提供易于阅读的字体和颜色。</a:t>
            </a:r>
          </a:p>
        </p:txBody>
      </p:sp>
      <p:sp>
        <p:nvSpPr>
          <p:cNvPr id="30" name="矩形 29"/>
          <p:cNvSpPr/>
          <p:nvPr/>
        </p:nvSpPr>
        <p:spPr>
          <a:xfrm>
            <a:off x="6845420" y="2449510"/>
            <a:ext cx="1415772" cy="525657"/>
          </a:xfrm>
          <a:prstGeom prst="rect">
            <a:avLst/>
          </a:prstGeom>
        </p:spPr>
        <p:txBody>
          <a:bodyPr wrap="none">
            <a:spAutoFit/>
          </a:bodyPr>
          <a:lstStyle/>
          <a:p>
            <a:pPr lvl="0">
              <a:lnSpc>
                <a:spcPct val="130000"/>
              </a:lnSpc>
            </a:pPr>
            <a:r>
              <a:rPr lang="zh-CN" altLang="en-US" sz="2400" b="1" dirty="0">
                <a:solidFill>
                  <a:srgbClr val="003E81"/>
                </a:solidFill>
              </a:rPr>
              <a:t>可访问性</a:t>
            </a:r>
            <a:endParaRPr lang="en-US" altLang="zh-CN" sz="2400" b="1" dirty="0">
              <a:solidFill>
                <a:srgbClr val="003E81"/>
              </a:solidFill>
            </a:endParaRPr>
          </a:p>
        </p:txBody>
      </p:sp>
      <p:sp>
        <p:nvSpPr>
          <p:cNvPr id="31" name="矩形 30"/>
          <p:cNvSpPr/>
          <p:nvPr/>
        </p:nvSpPr>
        <p:spPr>
          <a:xfrm>
            <a:off x="5972944" y="2404349"/>
            <a:ext cx="816249" cy="814582"/>
          </a:xfrm>
          <a:prstGeom prst="rect">
            <a:avLst/>
          </a:prstGeom>
        </p:spPr>
        <p:txBody>
          <a:bodyPr wrap="none">
            <a:spAutoFit/>
          </a:bodyPr>
          <a:lstStyle/>
          <a:p>
            <a:pPr lvl="0">
              <a:lnSpc>
                <a:spcPct val="130000"/>
              </a:lnSpc>
            </a:pPr>
            <a:r>
              <a:rPr lang="en-US" altLang="zh-CN" sz="4000" b="1" dirty="0">
                <a:solidFill>
                  <a:srgbClr val="003E81"/>
                </a:solidFill>
              </a:rPr>
              <a:t>04</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05</a:t>
            </a:r>
            <a:endParaRPr kumimoji="1" lang="zh-CN" altLang="en-US" dirty="0"/>
          </a:p>
        </p:txBody>
      </p:sp>
      <p:sp>
        <p:nvSpPr>
          <p:cNvPr id="3" name="文本占位符 2"/>
          <p:cNvSpPr>
            <a:spLocks noGrp="1"/>
          </p:cNvSpPr>
          <p:nvPr>
            <p:ph type="body" sz="quarter" idx="16"/>
          </p:nvPr>
        </p:nvSpPr>
        <p:spPr>
          <a:xfrm>
            <a:off x="3724507" y="3033132"/>
            <a:ext cx="4742986" cy="1308049"/>
          </a:xfrm>
        </p:spPr>
        <p:txBody>
          <a:bodyPr/>
          <a:lstStyle/>
          <a:p>
            <a:r>
              <a:rPr kumimoji="1" lang="en-US" altLang="zh-CN" sz="3200" b="1" dirty="0"/>
              <a:t>WEB</a:t>
            </a:r>
            <a:r>
              <a:rPr kumimoji="1" lang="zh-CN" altLang="en-US" sz="3200" b="1" dirty="0"/>
              <a:t>应用安全性分析</a:t>
            </a:r>
            <a:endParaRPr kumimoji="1" lang="en-US" altLang="zh-CN" sz="3200" b="1" dirty="0"/>
          </a:p>
          <a:p>
            <a:r>
              <a:rPr kumimoji="1" lang="zh-CN" altLang="en-US" sz="3200" b="1" dirty="0"/>
              <a:t>与防护</a:t>
            </a:r>
          </a:p>
        </p:txBody>
      </p:sp>
      <p:pic>
        <p:nvPicPr>
          <p:cNvPr id="5" name="图片 4"/>
          <p:cNvPicPr>
            <a:picLocks noChangeAspect="1"/>
          </p:cNvPicPr>
          <p:nvPr/>
        </p:nvPicPr>
        <p:blipFill>
          <a:blip r:embed="rId2">
            <a:lum bright="100000"/>
          </a:blip>
          <a:stretch>
            <a:fillRect/>
          </a:stretch>
        </p:blipFill>
        <p:spPr>
          <a:xfrm>
            <a:off x="5037156" y="6093921"/>
            <a:ext cx="2117688" cy="5707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a:xfrm>
            <a:off x="322289" y="291249"/>
            <a:ext cx="4578895" cy="721395"/>
          </a:xfrm>
        </p:spPr>
        <p:txBody>
          <a:bodyPr/>
          <a:lstStyle/>
          <a:p>
            <a:r>
              <a:rPr kumimoji="1" lang="en-US" altLang="zh-CN" dirty="0">
                <a:solidFill>
                  <a:srgbClr val="003E81"/>
                </a:solidFill>
              </a:rPr>
              <a:t>05</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应用安全性分析与防护</a:t>
            </a:r>
          </a:p>
        </p:txBody>
      </p:sp>
      <p:sp>
        <p:nvSpPr>
          <p:cNvPr id="5" name="文本框 8"/>
          <p:cNvSpPr txBox="1"/>
          <p:nvPr/>
        </p:nvSpPr>
        <p:spPr>
          <a:xfrm>
            <a:off x="322288" y="1012644"/>
            <a:ext cx="6435127" cy="525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zh-CN" altLang="en-US" sz="2400" b="1" dirty="0">
                <a:solidFill>
                  <a:schemeClr val="tx1">
                    <a:lumMod val="75000"/>
                    <a:lumOff val="25000"/>
                  </a:schemeClr>
                </a:solidFill>
                <a:latin typeface="+mn-ea"/>
              </a:rPr>
              <a:t>一、</a:t>
            </a:r>
            <a:r>
              <a:rPr lang="en-US" altLang="zh-CN" sz="2400" b="1" dirty="0">
                <a:solidFill>
                  <a:schemeClr val="tx1">
                    <a:lumMod val="75000"/>
                    <a:lumOff val="25000"/>
                  </a:schemeClr>
                </a:solidFill>
                <a:latin typeface="+mn-ea"/>
              </a:rPr>
              <a:t>Web</a:t>
            </a:r>
            <a:r>
              <a:rPr lang="zh-CN" altLang="en-US" sz="2400" b="1" dirty="0">
                <a:solidFill>
                  <a:schemeClr val="tx1">
                    <a:lumMod val="75000"/>
                    <a:lumOff val="25000"/>
                  </a:schemeClr>
                </a:solidFill>
                <a:latin typeface="+mn-ea"/>
              </a:rPr>
              <a:t>应用可能存在的安全性隐患</a:t>
            </a:r>
          </a:p>
        </p:txBody>
      </p:sp>
      <p:sp>
        <p:nvSpPr>
          <p:cNvPr id="12" name="矩形 11"/>
          <p:cNvSpPr/>
          <p:nvPr/>
        </p:nvSpPr>
        <p:spPr>
          <a:xfrm>
            <a:off x="1984799" y="2104202"/>
            <a:ext cx="2021707" cy="525657"/>
          </a:xfrm>
          <a:prstGeom prst="rect">
            <a:avLst/>
          </a:prstGeom>
          <a:solidFill>
            <a:srgbClr val="003E81"/>
          </a:solidFill>
        </p:spPr>
        <p:txBody>
          <a:bodyPr wrap="none">
            <a:spAutoFit/>
          </a:bodyPr>
          <a:lstStyle/>
          <a:p>
            <a:pPr lvl="0">
              <a:lnSpc>
                <a:spcPct val="130000"/>
              </a:lnSpc>
            </a:pPr>
            <a:r>
              <a:rPr lang="en-US" altLang="zh-CN" sz="2400" b="1" dirty="0">
                <a:solidFill>
                  <a:schemeClr val="bg1"/>
                </a:solidFill>
              </a:rPr>
              <a:t>SQL</a:t>
            </a:r>
            <a:r>
              <a:rPr lang="zh-CN" altLang="en-US" sz="2400" b="1" dirty="0">
                <a:solidFill>
                  <a:schemeClr val="bg1"/>
                </a:solidFill>
              </a:rPr>
              <a:t>注入攻击</a:t>
            </a:r>
            <a:endParaRPr lang="en-US" altLang="zh-CN" sz="2400" b="1" dirty="0">
              <a:solidFill>
                <a:schemeClr val="bg1"/>
              </a:solidFill>
            </a:endParaRPr>
          </a:p>
        </p:txBody>
      </p:sp>
      <p:sp>
        <p:nvSpPr>
          <p:cNvPr id="13" name="矩形 12"/>
          <p:cNvSpPr/>
          <p:nvPr/>
        </p:nvSpPr>
        <p:spPr>
          <a:xfrm>
            <a:off x="1984799" y="2921278"/>
            <a:ext cx="2031325" cy="525657"/>
          </a:xfrm>
          <a:prstGeom prst="rect">
            <a:avLst/>
          </a:prstGeom>
          <a:solidFill>
            <a:srgbClr val="003E81"/>
          </a:solidFill>
        </p:spPr>
        <p:txBody>
          <a:bodyPr wrap="none">
            <a:spAutoFit/>
          </a:bodyPr>
          <a:lstStyle/>
          <a:p>
            <a:pPr lvl="0">
              <a:lnSpc>
                <a:spcPct val="130000"/>
              </a:lnSpc>
            </a:pPr>
            <a:r>
              <a:rPr lang="zh-CN" altLang="en-US" sz="2400" b="1" dirty="0">
                <a:solidFill>
                  <a:schemeClr val="bg1"/>
                </a:solidFill>
              </a:rPr>
              <a:t>跨站脚本攻击</a:t>
            </a:r>
            <a:endParaRPr lang="en-US" altLang="zh-CN" sz="2400" b="1" dirty="0">
              <a:solidFill>
                <a:schemeClr val="bg1"/>
              </a:solidFill>
            </a:endParaRPr>
          </a:p>
        </p:txBody>
      </p:sp>
      <p:sp>
        <p:nvSpPr>
          <p:cNvPr id="14" name="矩形 13"/>
          <p:cNvSpPr/>
          <p:nvPr/>
        </p:nvSpPr>
        <p:spPr>
          <a:xfrm>
            <a:off x="1984799" y="3734369"/>
            <a:ext cx="2339102" cy="525657"/>
          </a:xfrm>
          <a:prstGeom prst="rect">
            <a:avLst/>
          </a:prstGeom>
          <a:solidFill>
            <a:srgbClr val="003E81"/>
          </a:solidFill>
        </p:spPr>
        <p:txBody>
          <a:bodyPr wrap="none">
            <a:spAutoFit/>
          </a:bodyPr>
          <a:lstStyle/>
          <a:p>
            <a:pPr lvl="0">
              <a:lnSpc>
                <a:spcPct val="130000"/>
              </a:lnSpc>
            </a:pPr>
            <a:r>
              <a:rPr lang="zh-CN" altLang="en-US" sz="2400" b="1" dirty="0">
                <a:solidFill>
                  <a:schemeClr val="bg1"/>
                </a:solidFill>
              </a:rPr>
              <a:t>认证与授权问题</a:t>
            </a:r>
            <a:endParaRPr lang="en-US" altLang="zh-CN" sz="2400" b="1" dirty="0">
              <a:solidFill>
                <a:schemeClr val="bg1"/>
              </a:solidFill>
            </a:endParaRPr>
          </a:p>
        </p:txBody>
      </p:sp>
      <p:sp>
        <p:nvSpPr>
          <p:cNvPr id="15" name="矩形 14"/>
          <p:cNvSpPr/>
          <p:nvPr/>
        </p:nvSpPr>
        <p:spPr>
          <a:xfrm>
            <a:off x="1984799" y="4547460"/>
            <a:ext cx="2031325" cy="525657"/>
          </a:xfrm>
          <a:prstGeom prst="rect">
            <a:avLst/>
          </a:prstGeom>
          <a:solidFill>
            <a:srgbClr val="003E81"/>
          </a:solidFill>
        </p:spPr>
        <p:txBody>
          <a:bodyPr wrap="none">
            <a:spAutoFit/>
          </a:bodyPr>
          <a:lstStyle/>
          <a:p>
            <a:pPr lvl="0">
              <a:lnSpc>
                <a:spcPct val="130000"/>
              </a:lnSpc>
            </a:pPr>
            <a:r>
              <a:rPr lang="zh-CN" altLang="en-US" sz="2400" b="1" dirty="0">
                <a:solidFill>
                  <a:schemeClr val="bg1"/>
                </a:solidFill>
              </a:rPr>
              <a:t>文件上传漏洞</a:t>
            </a:r>
            <a:endParaRPr lang="en-US" altLang="zh-CN" sz="2400" b="1" dirty="0">
              <a:solidFill>
                <a:schemeClr val="bg1"/>
              </a:solidFill>
            </a:endParaRPr>
          </a:p>
        </p:txBody>
      </p:sp>
      <p:sp>
        <p:nvSpPr>
          <p:cNvPr id="16" name="矩形 15"/>
          <p:cNvSpPr/>
          <p:nvPr/>
        </p:nvSpPr>
        <p:spPr>
          <a:xfrm>
            <a:off x="5719572" y="2117653"/>
            <a:ext cx="2031325" cy="525657"/>
          </a:xfrm>
          <a:prstGeom prst="rect">
            <a:avLst/>
          </a:prstGeom>
          <a:solidFill>
            <a:srgbClr val="003E81"/>
          </a:solidFill>
        </p:spPr>
        <p:txBody>
          <a:bodyPr wrap="none">
            <a:spAutoFit/>
          </a:bodyPr>
          <a:lstStyle/>
          <a:p>
            <a:pPr lvl="0">
              <a:lnSpc>
                <a:spcPct val="130000"/>
              </a:lnSpc>
            </a:pPr>
            <a:r>
              <a:rPr lang="zh-CN" altLang="en-US" sz="2400" b="1" dirty="0">
                <a:solidFill>
                  <a:schemeClr val="bg1"/>
                </a:solidFill>
              </a:rPr>
              <a:t>会话管理问题</a:t>
            </a:r>
            <a:endParaRPr lang="en-US" altLang="zh-CN" sz="2400" b="1" dirty="0">
              <a:solidFill>
                <a:schemeClr val="bg1"/>
              </a:solidFill>
            </a:endParaRPr>
          </a:p>
        </p:txBody>
      </p:sp>
      <p:sp>
        <p:nvSpPr>
          <p:cNvPr id="17" name="矩形 16"/>
          <p:cNvSpPr/>
          <p:nvPr/>
        </p:nvSpPr>
        <p:spPr>
          <a:xfrm>
            <a:off x="5719572" y="2921277"/>
            <a:ext cx="2339102" cy="525657"/>
          </a:xfrm>
          <a:prstGeom prst="rect">
            <a:avLst/>
          </a:prstGeom>
          <a:solidFill>
            <a:srgbClr val="003E81"/>
          </a:solidFill>
        </p:spPr>
        <p:txBody>
          <a:bodyPr wrap="none">
            <a:spAutoFit/>
          </a:bodyPr>
          <a:lstStyle/>
          <a:p>
            <a:pPr lvl="0">
              <a:lnSpc>
                <a:spcPct val="130000"/>
              </a:lnSpc>
            </a:pPr>
            <a:r>
              <a:rPr lang="zh-CN" altLang="en-US" sz="2400" b="1" dirty="0">
                <a:solidFill>
                  <a:schemeClr val="bg1"/>
                </a:solidFill>
              </a:rPr>
              <a:t>未经授权的访问</a:t>
            </a:r>
            <a:endParaRPr lang="en-US" altLang="zh-CN" sz="2400" b="1" dirty="0">
              <a:solidFill>
                <a:schemeClr val="bg1"/>
              </a:solidFill>
            </a:endParaRPr>
          </a:p>
        </p:txBody>
      </p:sp>
      <p:sp>
        <p:nvSpPr>
          <p:cNvPr id="18" name="矩形 17"/>
          <p:cNvSpPr/>
          <p:nvPr/>
        </p:nvSpPr>
        <p:spPr>
          <a:xfrm>
            <a:off x="5719572" y="3720300"/>
            <a:ext cx="2031325" cy="525657"/>
          </a:xfrm>
          <a:prstGeom prst="rect">
            <a:avLst/>
          </a:prstGeom>
          <a:solidFill>
            <a:srgbClr val="003E81"/>
          </a:solidFill>
        </p:spPr>
        <p:txBody>
          <a:bodyPr wrap="none">
            <a:spAutoFit/>
          </a:bodyPr>
          <a:lstStyle/>
          <a:p>
            <a:pPr lvl="0">
              <a:lnSpc>
                <a:spcPct val="130000"/>
              </a:lnSpc>
            </a:pPr>
            <a:r>
              <a:rPr lang="zh-CN" altLang="en-US" sz="2400" b="1" dirty="0">
                <a:solidFill>
                  <a:schemeClr val="bg1"/>
                </a:solidFill>
              </a:rPr>
              <a:t>密码管理问题</a:t>
            </a:r>
            <a:endParaRPr lang="en-US" altLang="zh-CN" sz="2400" b="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a:xfrm>
            <a:off x="322289" y="291249"/>
            <a:ext cx="4578895" cy="721395"/>
          </a:xfrm>
        </p:spPr>
        <p:txBody>
          <a:bodyPr/>
          <a:lstStyle/>
          <a:p>
            <a:r>
              <a:rPr kumimoji="1" lang="en-US" altLang="zh-CN" dirty="0">
                <a:solidFill>
                  <a:srgbClr val="003E81"/>
                </a:solidFill>
              </a:rPr>
              <a:t>05</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应用安全性分析与防护</a:t>
            </a:r>
          </a:p>
        </p:txBody>
      </p:sp>
      <p:sp>
        <p:nvSpPr>
          <p:cNvPr id="5" name="文本框 8"/>
          <p:cNvSpPr txBox="1"/>
          <p:nvPr/>
        </p:nvSpPr>
        <p:spPr>
          <a:xfrm>
            <a:off x="322288" y="1012644"/>
            <a:ext cx="6435127" cy="525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zh-CN" altLang="en-US" sz="2400" b="1" dirty="0">
                <a:solidFill>
                  <a:schemeClr val="tx1">
                    <a:lumMod val="75000"/>
                    <a:lumOff val="25000"/>
                  </a:schemeClr>
                </a:solidFill>
                <a:latin typeface="+mn-ea"/>
              </a:rPr>
              <a:t>二、为</a:t>
            </a:r>
            <a:r>
              <a:rPr lang="en-US" altLang="zh-CN" sz="2400" b="1" dirty="0">
                <a:solidFill>
                  <a:schemeClr val="tx1">
                    <a:lumMod val="75000"/>
                    <a:lumOff val="25000"/>
                  </a:schemeClr>
                </a:solidFill>
                <a:latin typeface="+mn-ea"/>
              </a:rPr>
              <a:t>Web</a:t>
            </a:r>
            <a:r>
              <a:rPr lang="zh-CN" altLang="en-US" sz="2400" b="1" dirty="0">
                <a:solidFill>
                  <a:schemeClr val="tx1">
                    <a:lumMod val="75000"/>
                    <a:lumOff val="25000"/>
                  </a:schemeClr>
                </a:solidFill>
                <a:latin typeface="+mn-ea"/>
              </a:rPr>
              <a:t>应用添加安全性防护措施</a:t>
            </a:r>
          </a:p>
        </p:txBody>
      </p:sp>
      <p:sp>
        <p:nvSpPr>
          <p:cNvPr id="14" name="文本框 8"/>
          <p:cNvSpPr txBox="1"/>
          <p:nvPr/>
        </p:nvSpPr>
        <p:spPr>
          <a:xfrm>
            <a:off x="1926315" y="2295201"/>
            <a:ext cx="3378736" cy="10214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在用户登录时对用户身份进行验证</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认证通过后根据不同角色设置相应的安全策略。</a:t>
            </a:r>
            <a:endParaRPr lang="en-US" altLang="zh-CN" sz="1600" dirty="0">
              <a:solidFill>
                <a:schemeClr val="tx1">
                  <a:lumMod val="75000"/>
                  <a:lumOff val="25000"/>
                </a:schemeClr>
              </a:solidFill>
              <a:latin typeface="+mn-ea"/>
            </a:endParaRPr>
          </a:p>
        </p:txBody>
      </p:sp>
      <p:sp>
        <p:nvSpPr>
          <p:cNvPr id="15" name="矩形 14"/>
          <p:cNvSpPr/>
          <p:nvPr/>
        </p:nvSpPr>
        <p:spPr>
          <a:xfrm>
            <a:off x="1926315" y="1847919"/>
            <a:ext cx="3378736" cy="453457"/>
          </a:xfrm>
          <a:prstGeom prst="rect">
            <a:avLst/>
          </a:prstGeom>
        </p:spPr>
        <p:txBody>
          <a:bodyPr wrap="square">
            <a:spAutoFit/>
          </a:bodyPr>
          <a:lstStyle/>
          <a:p>
            <a:pPr lvl="0">
              <a:lnSpc>
                <a:spcPct val="130000"/>
              </a:lnSpc>
            </a:pPr>
            <a:r>
              <a:rPr lang="en-US" altLang="zh-CN" sz="2000" b="1" dirty="0">
                <a:solidFill>
                  <a:srgbClr val="003E81"/>
                </a:solidFill>
              </a:rPr>
              <a:t>1.</a:t>
            </a:r>
            <a:r>
              <a:rPr lang="zh-CN" altLang="en-US" sz="2000" b="1" dirty="0">
                <a:solidFill>
                  <a:srgbClr val="003E81"/>
                </a:solidFill>
              </a:rPr>
              <a:t>认证和授权功能：</a:t>
            </a:r>
            <a:endParaRPr lang="en-US" altLang="zh-CN" sz="2000" b="1" dirty="0">
              <a:solidFill>
                <a:srgbClr val="003E81"/>
              </a:solidFill>
            </a:endParaRPr>
          </a:p>
        </p:txBody>
      </p:sp>
      <p:grpSp>
        <p:nvGrpSpPr>
          <p:cNvPr id="20" name="组合 19"/>
          <p:cNvGrpSpPr/>
          <p:nvPr/>
        </p:nvGrpSpPr>
        <p:grpSpPr>
          <a:xfrm>
            <a:off x="808797" y="1949958"/>
            <a:ext cx="1044362" cy="1044362"/>
            <a:chOff x="1265998" y="2225941"/>
            <a:chExt cx="1044362" cy="1044362"/>
          </a:xfrm>
        </p:grpSpPr>
        <p:sp>
          <p:nvSpPr>
            <p:cNvPr id="3" name="泪珠形 81"/>
            <p:cNvSpPr/>
            <p:nvPr/>
          </p:nvSpPr>
          <p:spPr>
            <a:xfrm>
              <a:off x="1265998" y="2225941"/>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rgbClr val="003E81"/>
                </a:solidFill>
              </a:endParaRPr>
            </a:p>
          </p:txBody>
        </p:sp>
        <p:pic>
          <p:nvPicPr>
            <p:cNvPr id="19" name="图片 18"/>
            <p:cNvPicPr>
              <a:picLocks noChangeAspect="1"/>
            </p:cNvPicPr>
            <p:nvPr/>
          </p:nvPicPr>
          <p:blipFill>
            <a:blip r:embed="rId3"/>
            <a:stretch>
              <a:fillRect/>
            </a:stretch>
          </p:blipFill>
          <p:spPr>
            <a:xfrm>
              <a:off x="1508997" y="2434279"/>
              <a:ext cx="593361" cy="593361"/>
            </a:xfrm>
            <a:prstGeom prst="rect">
              <a:avLst/>
            </a:prstGeom>
          </p:spPr>
        </p:pic>
      </p:grpSp>
      <p:sp>
        <p:nvSpPr>
          <p:cNvPr id="21" name="文本框 8"/>
          <p:cNvSpPr txBox="1"/>
          <p:nvPr/>
        </p:nvSpPr>
        <p:spPr>
          <a:xfrm>
            <a:off x="6886947" y="2706978"/>
            <a:ext cx="3378736" cy="10214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采用强大的加密算法进行加密，采用数据库加密、文件加密等方式存储密码。</a:t>
            </a:r>
          </a:p>
        </p:txBody>
      </p:sp>
      <p:sp>
        <p:nvSpPr>
          <p:cNvPr id="22" name="矩形 21"/>
          <p:cNvSpPr/>
          <p:nvPr/>
        </p:nvSpPr>
        <p:spPr>
          <a:xfrm>
            <a:off x="6886947" y="2259696"/>
            <a:ext cx="3378736" cy="453457"/>
          </a:xfrm>
          <a:prstGeom prst="rect">
            <a:avLst/>
          </a:prstGeom>
        </p:spPr>
        <p:txBody>
          <a:bodyPr wrap="square">
            <a:spAutoFit/>
          </a:bodyPr>
          <a:lstStyle/>
          <a:p>
            <a:pPr lvl="0">
              <a:lnSpc>
                <a:spcPct val="130000"/>
              </a:lnSpc>
            </a:pPr>
            <a:r>
              <a:rPr lang="en-US" altLang="zh-CN" sz="2000" b="1" dirty="0">
                <a:solidFill>
                  <a:srgbClr val="003E81"/>
                </a:solidFill>
              </a:rPr>
              <a:t>2.</a:t>
            </a:r>
            <a:r>
              <a:rPr lang="zh-CN" altLang="en-US" sz="2000" b="1" dirty="0">
                <a:solidFill>
                  <a:srgbClr val="003E81"/>
                </a:solidFill>
              </a:rPr>
              <a:t>密码加密和存储：</a:t>
            </a:r>
            <a:endParaRPr lang="en-US" altLang="zh-CN" sz="2000" b="1" dirty="0">
              <a:solidFill>
                <a:srgbClr val="003E81"/>
              </a:solidFill>
            </a:endParaRPr>
          </a:p>
        </p:txBody>
      </p:sp>
      <p:grpSp>
        <p:nvGrpSpPr>
          <p:cNvPr id="23" name="组合 22"/>
          <p:cNvGrpSpPr/>
          <p:nvPr/>
        </p:nvGrpSpPr>
        <p:grpSpPr>
          <a:xfrm>
            <a:off x="5769429" y="2361735"/>
            <a:ext cx="1044362" cy="1044362"/>
            <a:chOff x="1265998" y="2225941"/>
            <a:chExt cx="1044362" cy="1044362"/>
          </a:xfrm>
        </p:grpSpPr>
        <p:sp>
          <p:nvSpPr>
            <p:cNvPr id="24" name="泪珠形 81"/>
            <p:cNvSpPr/>
            <p:nvPr/>
          </p:nvSpPr>
          <p:spPr>
            <a:xfrm>
              <a:off x="1265998" y="2225941"/>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rgbClr val="003E81"/>
                </a:solidFill>
              </a:endParaRPr>
            </a:p>
          </p:txBody>
        </p:sp>
        <p:pic>
          <p:nvPicPr>
            <p:cNvPr id="25" name="图片 24"/>
            <p:cNvPicPr>
              <a:picLocks noChangeAspect="1"/>
            </p:cNvPicPr>
            <p:nvPr/>
          </p:nvPicPr>
          <p:blipFill>
            <a:blip r:embed="rId3"/>
            <a:stretch>
              <a:fillRect/>
            </a:stretch>
          </p:blipFill>
          <p:spPr>
            <a:xfrm>
              <a:off x="1508997" y="2434279"/>
              <a:ext cx="593361" cy="593361"/>
            </a:xfrm>
            <a:prstGeom prst="rect">
              <a:avLst/>
            </a:prstGeom>
          </p:spPr>
        </p:pic>
      </p:grpSp>
      <p:sp>
        <p:nvSpPr>
          <p:cNvPr id="28" name="文本框 8"/>
          <p:cNvSpPr txBox="1"/>
          <p:nvPr/>
        </p:nvSpPr>
        <p:spPr>
          <a:xfrm>
            <a:off x="1926316" y="4310963"/>
            <a:ext cx="3378736" cy="10214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使用编码过滤技术或者使用</a:t>
            </a:r>
            <a:r>
              <a:rPr lang="en-US" altLang="zh-CN" sz="1600" dirty="0">
                <a:solidFill>
                  <a:schemeClr val="tx1">
                    <a:lumMod val="75000"/>
                    <a:lumOff val="25000"/>
                  </a:schemeClr>
                </a:solidFill>
                <a:latin typeface="+mn-ea"/>
              </a:rPr>
              <a:t>ORM</a:t>
            </a:r>
            <a:r>
              <a:rPr lang="zh-CN" altLang="en-US" sz="1600" dirty="0">
                <a:solidFill>
                  <a:schemeClr val="tx1">
                    <a:lumMod val="75000"/>
                    <a:lumOff val="25000"/>
                  </a:schemeClr>
                </a:solidFill>
                <a:latin typeface="+mn-ea"/>
              </a:rPr>
              <a:t>框架，在前端页面需要进行特定字符的转义和过滤。</a:t>
            </a:r>
          </a:p>
        </p:txBody>
      </p:sp>
      <p:sp>
        <p:nvSpPr>
          <p:cNvPr id="29" name="矩形 28"/>
          <p:cNvSpPr/>
          <p:nvPr/>
        </p:nvSpPr>
        <p:spPr>
          <a:xfrm>
            <a:off x="1926315" y="3863681"/>
            <a:ext cx="3378737" cy="453457"/>
          </a:xfrm>
          <a:prstGeom prst="rect">
            <a:avLst/>
          </a:prstGeom>
        </p:spPr>
        <p:txBody>
          <a:bodyPr wrap="square">
            <a:spAutoFit/>
          </a:bodyPr>
          <a:lstStyle/>
          <a:p>
            <a:pPr lvl="0">
              <a:lnSpc>
                <a:spcPct val="130000"/>
              </a:lnSpc>
            </a:pPr>
            <a:r>
              <a:rPr lang="en-US" altLang="zh-CN" sz="2000" b="1" dirty="0">
                <a:solidFill>
                  <a:srgbClr val="003E81"/>
                </a:solidFill>
              </a:rPr>
              <a:t>3.</a:t>
            </a:r>
            <a:r>
              <a:rPr lang="zh-CN" altLang="en-US" sz="2000" b="1" dirty="0">
                <a:solidFill>
                  <a:srgbClr val="003E81"/>
                </a:solidFill>
              </a:rPr>
              <a:t>防范</a:t>
            </a:r>
            <a:r>
              <a:rPr lang="en-US" altLang="zh-CN" sz="2000" b="1" dirty="0">
                <a:solidFill>
                  <a:srgbClr val="003E81"/>
                </a:solidFill>
              </a:rPr>
              <a:t>SQL</a:t>
            </a:r>
            <a:r>
              <a:rPr lang="zh-CN" altLang="en-US" sz="2000" b="1" dirty="0">
                <a:solidFill>
                  <a:srgbClr val="003E81"/>
                </a:solidFill>
              </a:rPr>
              <a:t>注入和</a:t>
            </a:r>
            <a:r>
              <a:rPr lang="en-US" altLang="zh-CN" sz="2000" b="1" dirty="0">
                <a:solidFill>
                  <a:srgbClr val="003E81"/>
                </a:solidFill>
              </a:rPr>
              <a:t>XSS</a:t>
            </a:r>
            <a:r>
              <a:rPr lang="zh-CN" altLang="en-US" sz="2000" b="1" dirty="0">
                <a:solidFill>
                  <a:srgbClr val="003E81"/>
                </a:solidFill>
              </a:rPr>
              <a:t>攻击：</a:t>
            </a:r>
            <a:endParaRPr lang="en-US" altLang="zh-CN" sz="2000" b="1" dirty="0">
              <a:solidFill>
                <a:srgbClr val="003E81"/>
              </a:solidFill>
            </a:endParaRPr>
          </a:p>
        </p:txBody>
      </p:sp>
      <p:grpSp>
        <p:nvGrpSpPr>
          <p:cNvPr id="30" name="组合 29"/>
          <p:cNvGrpSpPr/>
          <p:nvPr/>
        </p:nvGrpSpPr>
        <p:grpSpPr>
          <a:xfrm>
            <a:off x="808798" y="3965720"/>
            <a:ext cx="1044362" cy="1044362"/>
            <a:chOff x="1265998" y="2225941"/>
            <a:chExt cx="1044362" cy="1044362"/>
          </a:xfrm>
        </p:grpSpPr>
        <p:sp>
          <p:nvSpPr>
            <p:cNvPr id="31" name="泪珠形 81"/>
            <p:cNvSpPr/>
            <p:nvPr/>
          </p:nvSpPr>
          <p:spPr>
            <a:xfrm>
              <a:off x="1265998" y="2225941"/>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rgbClr val="003E81"/>
                </a:solidFill>
              </a:endParaRPr>
            </a:p>
          </p:txBody>
        </p:sp>
        <p:pic>
          <p:nvPicPr>
            <p:cNvPr id="32" name="图片 31"/>
            <p:cNvPicPr>
              <a:picLocks noChangeAspect="1"/>
            </p:cNvPicPr>
            <p:nvPr/>
          </p:nvPicPr>
          <p:blipFill>
            <a:blip r:embed="rId3"/>
            <a:stretch>
              <a:fillRect/>
            </a:stretch>
          </p:blipFill>
          <p:spPr>
            <a:xfrm>
              <a:off x="1508997" y="2434279"/>
              <a:ext cx="593361" cy="593361"/>
            </a:xfrm>
            <a:prstGeom prst="rect">
              <a:avLst/>
            </a:prstGeom>
          </p:spPr>
        </p:pic>
      </p:grpSp>
      <p:sp>
        <p:nvSpPr>
          <p:cNvPr id="33" name="文本框 8"/>
          <p:cNvSpPr txBox="1"/>
          <p:nvPr/>
        </p:nvSpPr>
        <p:spPr>
          <a:xfrm>
            <a:off x="6886947" y="4786866"/>
            <a:ext cx="3378736" cy="70134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对上传的文件进行类型检测、病毒扫描等操作；下载时限制访问权限</a:t>
            </a:r>
          </a:p>
        </p:txBody>
      </p:sp>
      <p:sp>
        <p:nvSpPr>
          <p:cNvPr id="34" name="矩形 33"/>
          <p:cNvSpPr/>
          <p:nvPr/>
        </p:nvSpPr>
        <p:spPr>
          <a:xfrm>
            <a:off x="6886946" y="4339584"/>
            <a:ext cx="3378737" cy="453457"/>
          </a:xfrm>
          <a:prstGeom prst="rect">
            <a:avLst/>
          </a:prstGeom>
        </p:spPr>
        <p:txBody>
          <a:bodyPr wrap="square">
            <a:spAutoFit/>
          </a:bodyPr>
          <a:lstStyle/>
          <a:p>
            <a:pPr lvl="0">
              <a:lnSpc>
                <a:spcPct val="130000"/>
              </a:lnSpc>
            </a:pPr>
            <a:r>
              <a:rPr lang="en-US" altLang="zh-CN" sz="2000" b="1" dirty="0">
                <a:solidFill>
                  <a:srgbClr val="003E81"/>
                </a:solidFill>
              </a:rPr>
              <a:t>4.</a:t>
            </a:r>
            <a:r>
              <a:rPr lang="zh-CN" altLang="en-US" sz="2000" b="1" dirty="0">
                <a:solidFill>
                  <a:srgbClr val="003E81"/>
                </a:solidFill>
              </a:rPr>
              <a:t>文件上传和下载安全：</a:t>
            </a:r>
            <a:endParaRPr lang="en-US" altLang="zh-CN" sz="2000" b="1" dirty="0">
              <a:solidFill>
                <a:srgbClr val="003E81"/>
              </a:solidFill>
            </a:endParaRPr>
          </a:p>
        </p:txBody>
      </p:sp>
      <p:grpSp>
        <p:nvGrpSpPr>
          <p:cNvPr id="35" name="组合 34"/>
          <p:cNvGrpSpPr/>
          <p:nvPr/>
        </p:nvGrpSpPr>
        <p:grpSpPr>
          <a:xfrm>
            <a:off x="5769429" y="4441623"/>
            <a:ext cx="1044362" cy="1044362"/>
            <a:chOff x="1265998" y="2225941"/>
            <a:chExt cx="1044362" cy="1044362"/>
          </a:xfrm>
        </p:grpSpPr>
        <p:sp>
          <p:nvSpPr>
            <p:cNvPr id="36" name="泪珠形 81"/>
            <p:cNvSpPr/>
            <p:nvPr/>
          </p:nvSpPr>
          <p:spPr>
            <a:xfrm>
              <a:off x="1265998" y="2225941"/>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rgbClr val="003E81"/>
                </a:solidFill>
              </a:endParaRPr>
            </a:p>
          </p:txBody>
        </p:sp>
        <p:pic>
          <p:nvPicPr>
            <p:cNvPr id="37" name="图片 36"/>
            <p:cNvPicPr>
              <a:picLocks noChangeAspect="1"/>
            </p:cNvPicPr>
            <p:nvPr/>
          </p:nvPicPr>
          <p:blipFill>
            <a:blip r:embed="rId3"/>
            <a:stretch>
              <a:fillRect/>
            </a:stretch>
          </p:blipFill>
          <p:spPr>
            <a:xfrm>
              <a:off x="1508997" y="2434279"/>
              <a:ext cx="593361" cy="593361"/>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a:xfrm>
            <a:off x="322289" y="291249"/>
            <a:ext cx="4578895" cy="721395"/>
          </a:xfrm>
        </p:spPr>
        <p:txBody>
          <a:bodyPr/>
          <a:lstStyle/>
          <a:p>
            <a:r>
              <a:rPr kumimoji="1" lang="en-US" altLang="zh-CN" dirty="0">
                <a:solidFill>
                  <a:srgbClr val="003E81"/>
                </a:solidFill>
              </a:rPr>
              <a:t>05</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应用安全性分析与防护</a:t>
            </a:r>
          </a:p>
        </p:txBody>
      </p:sp>
      <p:sp>
        <p:nvSpPr>
          <p:cNvPr id="5" name="文本框 8"/>
          <p:cNvSpPr txBox="1"/>
          <p:nvPr/>
        </p:nvSpPr>
        <p:spPr>
          <a:xfrm>
            <a:off x="322288" y="1012644"/>
            <a:ext cx="6435127" cy="525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zh-CN" altLang="en-US" sz="2400" b="1" dirty="0">
                <a:solidFill>
                  <a:schemeClr val="tx1">
                    <a:lumMod val="75000"/>
                    <a:lumOff val="25000"/>
                  </a:schemeClr>
                </a:solidFill>
                <a:latin typeface="+mn-ea"/>
              </a:rPr>
              <a:t>二、为</a:t>
            </a:r>
            <a:r>
              <a:rPr lang="en-US" altLang="zh-CN" sz="2400" b="1" dirty="0">
                <a:solidFill>
                  <a:schemeClr val="tx1">
                    <a:lumMod val="75000"/>
                    <a:lumOff val="25000"/>
                  </a:schemeClr>
                </a:solidFill>
                <a:latin typeface="+mn-ea"/>
              </a:rPr>
              <a:t>Web</a:t>
            </a:r>
            <a:r>
              <a:rPr lang="zh-CN" altLang="en-US" sz="2400" b="1" dirty="0">
                <a:solidFill>
                  <a:schemeClr val="tx1">
                    <a:lumMod val="75000"/>
                    <a:lumOff val="25000"/>
                  </a:schemeClr>
                </a:solidFill>
                <a:latin typeface="+mn-ea"/>
              </a:rPr>
              <a:t>应用添加安全性防护措施</a:t>
            </a:r>
          </a:p>
        </p:txBody>
      </p:sp>
      <p:sp>
        <p:nvSpPr>
          <p:cNvPr id="14" name="文本框 8"/>
          <p:cNvSpPr txBox="1"/>
          <p:nvPr/>
        </p:nvSpPr>
        <p:spPr>
          <a:xfrm>
            <a:off x="1926315" y="2503913"/>
            <a:ext cx="3378736" cy="10214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采用唯一性和随机性</a:t>
            </a:r>
            <a:r>
              <a:rPr lang="en-US" altLang="zh-CN" sz="1600" dirty="0">
                <a:solidFill>
                  <a:schemeClr val="tx1">
                    <a:lumMod val="75000"/>
                    <a:lumOff val="25000"/>
                  </a:schemeClr>
                </a:solidFill>
                <a:latin typeface="+mn-ea"/>
              </a:rPr>
              <a:t>id</a:t>
            </a:r>
            <a:r>
              <a:rPr lang="zh-CN" altLang="en-US" sz="1600" dirty="0">
                <a:solidFill>
                  <a:schemeClr val="tx1">
                    <a:lumMod val="75000"/>
                    <a:lumOff val="25000"/>
                  </a:schemeClr>
                </a:solidFill>
                <a:latin typeface="+mn-ea"/>
              </a:rPr>
              <a:t>，使用</a:t>
            </a:r>
            <a:r>
              <a:rPr lang="en-US" altLang="zh-CN" sz="1600" dirty="0">
                <a:solidFill>
                  <a:schemeClr val="tx1">
                    <a:lumMod val="75000"/>
                    <a:lumOff val="25000"/>
                  </a:schemeClr>
                </a:solidFill>
                <a:latin typeface="+mn-ea"/>
              </a:rPr>
              <a:t>HttpOnly</a:t>
            </a:r>
            <a:r>
              <a:rPr lang="zh-CN" altLang="en-US" sz="1600" dirty="0">
                <a:solidFill>
                  <a:schemeClr val="tx1">
                    <a:lumMod val="75000"/>
                    <a:lumOff val="25000"/>
                  </a:schemeClr>
                </a:solidFill>
                <a:latin typeface="+mn-ea"/>
              </a:rPr>
              <a:t>属性，同时设置合理的超时时间。</a:t>
            </a:r>
          </a:p>
        </p:txBody>
      </p:sp>
      <p:sp>
        <p:nvSpPr>
          <p:cNvPr id="15" name="矩形 14"/>
          <p:cNvSpPr/>
          <p:nvPr/>
        </p:nvSpPr>
        <p:spPr>
          <a:xfrm>
            <a:off x="1926315" y="2056631"/>
            <a:ext cx="3378736" cy="453457"/>
          </a:xfrm>
          <a:prstGeom prst="rect">
            <a:avLst/>
          </a:prstGeom>
        </p:spPr>
        <p:txBody>
          <a:bodyPr wrap="square">
            <a:spAutoFit/>
          </a:bodyPr>
          <a:lstStyle/>
          <a:p>
            <a:pPr lvl="0">
              <a:lnSpc>
                <a:spcPct val="130000"/>
              </a:lnSpc>
            </a:pPr>
            <a:r>
              <a:rPr lang="en-US" altLang="zh-CN" sz="2000" b="1" dirty="0">
                <a:solidFill>
                  <a:srgbClr val="003E81"/>
                </a:solidFill>
              </a:rPr>
              <a:t>5.</a:t>
            </a:r>
            <a:r>
              <a:rPr lang="zh-CN" altLang="en-US" sz="2000" b="1" dirty="0">
                <a:solidFill>
                  <a:srgbClr val="003E81"/>
                </a:solidFill>
              </a:rPr>
              <a:t>会话管理安全：</a:t>
            </a:r>
            <a:endParaRPr lang="en-US" altLang="zh-CN" sz="2000" b="1" dirty="0">
              <a:solidFill>
                <a:srgbClr val="003E81"/>
              </a:solidFill>
            </a:endParaRPr>
          </a:p>
        </p:txBody>
      </p:sp>
      <p:grpSp>
        <p:nvGrpSpPr>
          <p:cNvPr id="20" name="组合 19"/>
          <p:cNvGrpSpPr/>
          <p:nvPr/>
        </p:nvGrpSpPr>
        <p:grpSpPr>
          <a:xfrm>
            <a:off x="808797" y="2158670"/>
            <a:ext cx="1044362" cy="1044362"/>
            <a:chOff x="1265998" y="2225941"/>
            <a:chExt cx="1044362" cy="1044362"/>
          </a:xfrm>
        </p:grpSpPr>
        <p:sp>
          <p:nvSpPr>
            <p:cNvPr id="3" name="泪珠形 81"/>
            <p:cNvSpPr/>
            <p:nvPr/>
          </p:nvSpPr>
          <p:spPr>
            <a:xfrm>
              <a:off x="1265998" y="2225941"/>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rgbClr val="003E81"/>
                </a:solidFill>
              </a:endParaRPr>
            </a:p>
          </p:txBody>
        </p:sp>
        <p:pic>
          <p:nvPicPr>
            <p:cNvPr id="19" name="图片 18"/>
            <p:cNvPicPr>
              <a:picLocks noChangeAspect="1"/>
            </p:cNvPicPr>
            <p:nvPr/>
          </p:nvPicPr>
          <p:blipFill>
            <a:blip r:embed="rId3"/>
            <a:stretch>
              <a:fillRect/>
            </a:stretch>
          </p:blipFill>
          <p:spPr>
            <a:xfrm>
              <a:off x="1508997" y="2434279"/>
              <a:ext cx="593361" cy="593361"/>
            </a:xfrm>
            <a:prstGeom prst="rect">
              <a:avLst/>
            </a:prstGeom>
          </p:spPr>
        </p:pic>
      </p:grpSp>
      <p:sp>
        <p:nvSpPr>
          <p:cNvPr id="21" name="文本框 8"/>
          <p:cNvSpPr txBox="1"/>
          <p:nvPr/>
        </p:nvSpPr>
        <p:spPr>
          <a:xfrm>
            <a:off x="6886948" y="3543125"/>
            <a:ext cx="3378736" cy="70134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使用</a:t>
            </a:r>
            <a:r>
              <a:rPr lang="en-US" altLang="zh-CN" sz="1600" dirty="0">
                <a:solidFill>
                  <a:schemeClr val="tx1">
                    <a:lumMod val="75000"/>
                    <a:lumOff val="25000"/>
                  </a:schemeClr>
                </a:solidFill>
                <a:latin typeface="+mn-ea"/>
              </a:rPr>
              <a:t>IDS/IPS</a:t>
            </a:r>
            <a:r>
              <a:rPr lang="zh-CN" altLang="en-US" sz="1600" dirty="0">
                <a:solidFill>
                  <a:schemeClr val="tx1">
                    <a:lumMod val="75000"/>
                    <a:lumOff val="25000"/>
                  </a:schemeClr>
                </a:solidFill>
                <a:latin typeface="+mn-ea"/>
              </a:rPr>
              <a:t>等安全设备，对网络流量进行检测和拦截。</a:t>
            </a:r>
          </a:p>
        </p:txBody>
      </p:sp>
      <p:sp>
        <p:nvSpPr>
          <p:cNvPr id="22" name="矩形 21"/>
          <p:cNvSpPr/>
          <p:nvPr/>
        </p:nvSpPr>
        <p:spPr>
          <a:xfrm>
            <a:off x="6886948" y="3095843"/>
            <a:ext cx="3378736" cy="453457"/>
          </a:xfrm>
          <a:prstGeom prst="rect">
            <a:avLst/>
          </a:prstGeom>
        </p:spPr>
        <p:txBody>
          <a:bodyPr wrap="square">
            <a:spAutoFit/>
          </a:bodyPr>
          <a:lstStyle/>
          <a:p>
            <a:pPr lvl="0">
              <a:lnSpc>
                <a:spcPct val="130000"/>
              </a:lnSpc>
            </a:pPr>
            <a:r>
              <a:rPr lang="en-US" altLang="zh-CN" sz="2000" b="1" dirty="0">
                <a:solidFill>
                  <a:srgbClr val="003E81"/>
                </a:solidFill>
              </a:rPr>
              <a:t>6.</a:t>
            </a:r>
            <a:r>
              <a:rPr lang="zh-CN" altLang="en-US" sz="2000" b="1" dirty="0">
                <a:solidFill>
                  <a:srgbClr val="003E81"/>
                </a:solidFill>
              </a:rPr>
              <a:t>日志记录和监控：</a:t>
            </a:r>
            <a:endParaRPr lang="en-US" altLang="zh-CN" sz="2000" b="1" dirty="0">
              <a:solidFill>
                <a:srgbClr val="003E81"/>
              </a:solidFill>
            </a:endParaRPr>
          </a:p>
        </p:txBody>
      </p:sp>
      <p:grpSp>
        <p:nvGrpSpPr>
          <p:cNvPr id="23" name="组合 22"/>
          <p:cNvGrpSpPr/>
          <p:nvPr/>
        </p:nvGrpSpPr>
        <p:grpSpPr>
          <a:xfrm>
            <a:off x="5769430" y="3197882"/>
            <a:ext cx="1044362" cy="1044362"/>
            <a:chOff x="1265998" y="2225941"/>
            <a:chExt cx="1044362" cy="1044362"/>
          </a:xfrm>
        </p:grpSpPr>
        <p:sp>
          <p:nvSpPr>
            <p:cNvPr id="24" name="泪珠形 81"/>
            <p:cNvSpPr/>
            <p:nvPr/>
          </p:nvSpPr>
          <p:spPr>
            <a:xfrm>
              <a:off x="1265998" y="2225941"/>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rgbClr val="003E81"/>
                </a:solidFill>
              </a:endParaRPr>
            </a:p>
          </p:txBody>
        </p:sp>
        <p:pic>
          <p:nvPicPr>
            <p:cNvPr id="25" name="图片 24"/>
            <p:cNvPicPr>
              <a:picLocks noChangeAspect="1"/>
            </p:cNvPicPr>
            <p:nvPr/>
          </p:nvPicPr>
          <p:blipFill>
            <a:blip r:embed="rId3"/>
            <a:stretch>
              <a:fillRect/>
            </a:stretch>
          </p:blipFill>
          <p:spPr>
            <a:xfrm>
              <a:off x="1508997" y="2434279"/>
              <a:ext cx="593361" cy="593361"/>
            </a:xfrm>
            <a:prstGeom prst="rect">
              <a:avLst/>
            </a:prstGeom>
          </p:spPr>
        </p:pic>
      </p:grpSp>
      <p:sp>
        <p:nvSpPr>
          <p:cNvPr id="28" name="文本框 8"/>
          <p:cNvSpPr txBox="1"/>
          <p:nvPr/>
        </p:nvSpPr>
        <p:spPr>
          <a:xfrm>
            <a:off x="1926315" y="4739610"/>
            <a:ext cx="3378736" cy="70134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mn-ea"/>
              </a:rPr>
              <a:t>使用</a:t>
            </a:r>
            <a:r>
              <a:rPr lang="en-US" altLang="zh-CN" sz="1600" dirty="0">
                <a:solidFill>
                  <a:schemeClr val="tx1">
                    <a:lumMod val="75000"/>
                    <a:lumOff val="25000"/>
                  </a:schemeClr>
                </a:solidFill>
                <a:latin typeface="+mn-ea"/>
              </a:rPr>
              <a:t>SSL</a:t>
            </a:r>
            <a:r>
              <a:rPr lang="zh-CN" altLang="en-US" sz="1600" dirty="0">
                <a:solidFill>
                  <a:schemeClr val="tx1">
                    <a:lumMod val="75000"/>
                    <a:lumOff val="25000"/>
                  </a:schemeClr>
                </a:solidFill>
                <a:latin typeface="+mn-ea"/>
              </a:rPr>
              <a:t>证书、</a:t>
            </a:r>
            <a:r>
              <a:rPr lang="en-US" altLang="zh-CN" sz="1600" dirty="0">
                <a:solidFill>
                  <a:schemeClr val="tx1">
                    <a:lumMod val="75000"/>
                    <a:lumOff val="25000"/>
                  </a:schemeClr>
                </a:solidFill>
                <a:latin typeface="+mn-ea"/>
              </a:rPr>
              <a:t>SPF</a:t>
            </a:r>
            <a:r>
              <a:rPr lang="zh-CN" altLang="en-US" sz="1600" dirty="0">
                <a:solidFill>
                  <a:schemeClr val="tx1">
                    <a:lumMod val="75000"/>
                    <a:lumOff val="25000"/>
                  </a:schemeClr>
                </a:solidFill>
                <a:latin typeface="+mn-ea"/>
              </a:rPr>
              <a:t>记录等技术来加强网络安全。</a:t>
            </a:r>
          </a:p>
        </p:txBody>
      </p:sp>
      <p:sp>
        <p:nvSpPr>
          <p:cNvPr id="29" name="矩形 28"/>
          <p:cNvSpPr/>
          <p:nvPr/>
        </p:nvSpPr>
        <p:spPr>
          <a:xfrm>
            <a:off x="1926314" y="4292328"/>
            <a:ext cx="3378737" cy="453457"/>
          </a:xfrm>
          <a:prstGeom prst="rect">
            <a:avLst/>
          </a:prstGeom>
        </p:spPr>
        <p:txBody>
          <a:bodyPr wrap="square">
            <a:spAutoFit/>
          </a:bodyPr>
          <a:lstStyle/>
          <a:p>
            <a:pPr lvl="0">
              <a:lnSpc>
                <a:spcPct val="130000"/>
              </a:lnSpc>
            </a:pPr>
            <a:r>
              <a:rPr lang="en-US" altLang="zh-CN" sz="2000" b="1" dirty="0">
                <a:solidFill>
                  <a:srgbClr val="003E81"/>
                </a:solidFill>
              </a:rPr>
              <a:t>7.</a:t>
            </a:r>
            <a:r>
              <a:rPr lang="zh-CN" altLang="en-US" sz="2000" b="1" dirty="0">
                <a:solidFill>
                  <a:srgbClr val="003E81"/>
                </a:solidFill>
              </a:rPr>
              <a:t>加强网络安全：</a:t>
            </a:r>
            <a:endParaRPr lang="en-US" altLang="zh-CN" sz="2000" b="1" dirty="0">
              <a:solidFill>
                <a:srgbClr val="003E81"/>
              </a:solidFill>
            </a:endParaRPr>
          </a:p>
        </p:txBody>
      </p:sp>
      <p:grpSp>
        <p:nvGrpSpPr>
          <p:cNvPr id="30" name="组合 29"/>
          <p:cNvGrpSpPr/>
          <p:nvPr/>
        </p:nvGrpSpPr>
        <p:grpSpPr>
          <a:xfrm>
            <a:off x="808797" y="4394367"/>
            <a:ext cx="1044362" cy="1044362"/>
            <a:chOff x="1265998" y="2225941"/>
            <a:chExt cx="1044362" cy="1044362"/>
          </a:xfrm>
        </p:grpSpPr>
        <p:sp>
          <p:nvSpPr>
            <p:cNvPr id="31" name="泪珠形 81"/>
            <p:cNvSpPr/>
            <p:nvPr/>
          </p:nvSpPr>
          <p:spPr>
            <a:xfrm>
              <a:off x="1265998" y="2225941"/>
              <a:ext cx="1044362" cy="1044362"/>
            </a:xfrm>
            <a:prstGeom prst="teardrop">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rgbClr val="003E81"/>
                </a:solidFill>
              </a:endParaRPr>
            </a:p>
          </p:txBody>
        </p:sp>
        <p:pic>
          <p:nvPicPr>
            <p:cNvPr id="32" name="图片 31"/>
            <p:cNvPicPr>
              <a:picLocks noChangeAspect="1"/>
            </p:cNvPicPr>
            <p:nvPr/>
          </p:nvPicPr>
          <p:blipFill>
            <a:blip r:embed="rId3"/>
            <a:stretch>
              <a:fillRect/>
            </a:stretch>
          </p:blipFill>
          <p:spPr>
            <a:xfrm>
              <a:off x="1508997" y="2434279"/>
              <a:ext cx="593361" cy="593361"/>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a:xfrm>
            <a:off x="322289" y="291249"/>
            <a:ext cx="4578895" cy="721395"/>
          </a:xfrm>
        </p:spPr>
        <p:txBody>
          <a:bodyPr/>
          <a:lstStyle/>
          <a:p>
            <a:r>
              <a:rPr kumimoji="1" lang="en-US" altLang="zh-CN" dirty="0">
                <a:solidFill>
                  <a:srgbClr val="003E81"/>
                </a:solidFill>
              </a:rPr>
              <a:t>05</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应用安全性分析与防护</a:t>
            </a:r>
          </a:p>
        </p:txBody>
      </p:sp>
      <p:sp>
        <p:nvSpPr>
          <p:cNvPr id="5" name="文本框 8"/>
          <p:cNvSpPr txBox="1"/>
          <p:nvPr/>
        </p:nvSpPr>
        <p:spPr>
          <a:xfrm>
            <a:off x="322289" y="1012644"/>
            <a:ext cx="4002240" cy="525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zh-CN" altLang="en-US" sz="2400" b="1" dirty="0">
                <a:solidFill>
                  <a:schemeClr val="tx1">
                    <a:lumMod val="75000"/>
                    <a:lumOff val="25000"/>
                  </a:schemeClr>
                </a:solidFill>
                <a:latin typeface="+mn-ea"/>
              </a:rPr>
              <a:t>三、补充完善安全性测试</a:t>
            </a:r>
          </a:p>
        </p:txBody>
      </p:sp>
      <p:sp>
        <p:nvSpPr>
          <p:cNvPr id="4" name="矩形 3"/>
          <p:cNvSpPr/>
          <p:nvPr/>
        </p:nvSpPr>
        <p:spPr>
          <a:xfrm flipV="1">
            <a:off x="562360" y="2632179"/>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文本框 8"/>
          <p:cNvSpPr txBox="1"/>
          <p:nvPr/>
        </p:nvSpPr>
        <p:spPr>
          <a:xfrm>
            <a:off x="1318201" y="3124622"/>
            <a:ext cx="4378912" cy="13415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a:solidFill>
                  <a:schemeClr val="tx1">
                    <a:lumMod val="75000"/>
                    <a:lumOff val="25000"/>
                  </a:schemeClr>
                </a:solidFill>
                <a:latin typeface="+mn-ea"/>
              </a:rPr>
              <a:t>XSS</a:t>
            </a:r>
            <a:r>
              <a:rPr lang="zh-CN" altLang="en-US" sz="1600" dirty="0">
                <a:solidFill>
                  <a:schemeClr val="tx1">
                    <a:lumMod val="75000"/>
                    <a:lumOff val="25000"/>
                  </a:schemeClr>
                </a:solidFill>
                <a:latin typeface="+mn-ea"/>
              </a:rPr>
              <a:t>测试工具：</a:t>
            </a:r>
            <a:r>
              <a:rPr lang="en-US" altLang="zh-CN" sz="1600" dirty="0">
                <a:solidFill>
                  <a:schemeClr val="tx1">
                    <a:lumMod val="75000"/>
                    <a:lumOff val="25000"/>
                  </a:schemeClr>
                </a:solidFill>
                <a:latin typeface="+mn-ea"/>
              </a:rPr>
              <a:t>XSSer</a:t>
            </a:r>
            <a:r>
              <a:rPr lang="zh-CN" altLang="en-US" sz="1600" dirty="0">
                <a:solidFill>
                  <a:schemeClr val="tx1">
                    <a:lumMod val="75000"/>
                    <a:lumOff val="25000"/>
                  </a:schemeClr>
                </a:solidFill>
                <a:latin typeface="+mn-ea"/>
              </a:rPr>
              <a:t>和</a:t>
            </a:r>
            <a:r>
              <a:rPr lang="en-US" altLang="zh-CN" sz="1600" dirty="0">
                <a:solidFill>
                  <a:schemeClr val="tx1">
                    <a:lumMod val="75000"/>
                    <a:lumOff val="25000"/>
                  </a:schemeClr>
                </a:solidFill>
                <a:latin typeface="+mn-ea"/>
              </a:rPr>
              <a:t>OWASP ZAP</a:t>
            </a:r>
            <a:r>
              <a:rPr lang="zh-CN" altLang="en-US" sz="1600" dirty="0">
                <a:solidFill>
                  <a:schemeClr val="tx1">
                    <a:lumMod val="75000"/>
                    <a:lumOff val="25000"/>
                  </a:schemeClr>
                </a:solidFill>
                <a:latin typeface="+mn-ea"/>
              </a:rPr>
              <a:t>等。</a:t>
            </a:r>
            <a:endParaRPr lang="en-US" altLang="zh-CN" sz="1600" dirty="0">
              <a:solidFill>
                <a:schemeClr val="tx1">
                  <a:lumMod val="75000"/>
                  <a:lumOff val="25000"/>
                </a:schemeClr>
              </a:solidFill>
              <a:latin typeface="+mn-ea"/>
            </a:endParaRPr>
          </a:p>
          <a:p>
            <a:pPr>
              <a:lnSpc>
                <a:spcPct val="130000"/>
              </a:lnSpc>
            </a:pPr>
            <a:r>
              <a:rPr lang="zh-CN" altLang="en-US" sz="1600" dirty="0">
                <a:solidFill>
                  <a:schemeClr val="tx1">
                    <a:lumMod val="75000"/>
                    <a:lumOff val="25000"/>
                  </a:schemeClr>
                </a:solidFill>
                <a:latin typeface="+mn-ea"/>
              </a:rPr>
              <a:t>测试人员模拟攻击者的行为，注入各种类型的脚本，并观察</a:t>
            </a:r>
            <a:r>
              <a:rPr lang="en-US" altLang="zh-CN" sz="1600" dirty="0">
                <a:solidFill>
                  <a:schemeClr val="tx1">
                    <a:lumMod val="75000"/>
                    <a:lumOff val="25000"/>
                  </a:schemeClr>
                </a:solidFill>
                <a:latin typeface="+mn-ea"/>
              </a:rPr>
              <a:t>Web</a:t>
            </a:r>
            <a:r>
              <a:rPr lang="zh-CN" altLang="en-US" sz="1600" dirty="0">
                <a:solidFill>
                  <a:schemeClr val="tx1">
                    <a:lumMod val="75000"/>
                    <a:lumOff val="25000"/>
                  </a:schemeClr>
                </a:solidFill>
                <a:latin typeface="+mn-ea"/>
              </a:rPr>
              <a:t>页面的反应。针对不同类型的脚本，探究其可能造成的危害。</a:t>
            </a:r>
            <a:endParaRPr lang="en-US" altLang="zh-CN" sz="1600" dirty="0">
              <a:solidFill>
                <a:schemeClr val="tx1">
                  <a:lumMod val="75000"/>
                  <a:lumOff val="25000"/>
                </a:schemeClr>
              </a:solidFill>
              <a:latin typeface="+mn-ea"/>
            </a:endParaRPr>
          </a:p>
        </p:txBody>
      </p:sp>
      <p:sp>
        <p:nvSpPr>
          <p:cNvPr id="7" name="矩形 6"/>
          <p:cNvSpPr/>
          <p:nvPr/>
        </p:nvSpPr>
        <p:spPr>
          <a:xfrm>
            <a:off x="1374429" y="2605140"/>
            <a:ext cx="1386918" cy="525657"/>
          </a:xfrm>
          <a:prstGeom prst="rect">
            <a:avLst/>
          </a:prstGeom>
        </p:spPr>
        <p:txBody>
          <a:bodyPr wrap="none">
            <a:spAutoFit/>
          </a:bodyPr>
          <a:lstStyle/>
          <a:p>
            <a:pPr lvl="0">
              <a:lnSpc>
                <a:spcPct val="130000"/>
              </a:lnSpc>
            </a:pPr>
            <a:r>
              <a:rPr lang="en-US" altLang="zh-CN" sz="2400" b="1" dirty="0">
                <a:solidFill>
                  <a:srgbClr val="003E81"/>
                </a:solidFill>
              </a:rPr>
              <a:t>XSS</a:t>
            </a:r>
            <a:r>
              <a:rPr lang="zh-CN" altLang="en-US" sz="2400" b="1" dirty="0">
                <a:solidFill>
                  <a:srgbClr val="003E81"/>
                </a:solidFill>
              </a:rPr>
              <a:t>测试</a:t>
            </a:r>
            <a:endParaRPr lang="en-US" altLang="zh-CN" sz="2400" b="1" dirty="0">
              <a:solidFill>
                <a:srgbClr val="003E81"/>
              </a:solidFill>
            </a:endParaRPr>
          </a:p>
        </p:txBody>
      </p:sp>
      <p:sp>
        <p:nvSpPr>
          <p:cNvPr id="8" name="矩形 7"/>
          <p:cNvSpPr/>
          <p:nvPr/>
        </p:nvSpPr>
        <p:spPr>
          <a:xfrm>
            <a:off x="501953" y="2632179"/>
            <a:ext cx="816249" cy="814582"/>
          </a:xfrm>
          <a:prstGeom prst="rect">
            <a:avLst/>
          </a:prstGeom>
        </p:spPr>
        <p:txBody>
          <a:bodyPr wrap="none">
            <a:spAutoFit/>
          </a:bodyPr>
          <a:lstStyle/>
          <a:p>
            <a:pPr lvl="0">
              <a:lnSpc>
                <a:spcPct val="130000"/>
              </a:lnSpc>
            </a:pPr>
            <a:r>
              <a:rPr lang="en-US" altLang="zh-CN" sz="4000" b="1">
                <a:solidFill>
                  <a:srgbClr val="003E81"/>
                </a:solidFill>
              </a:rPr>
              <a:t>01</a:t>
            </a:r>
            <a:endParaRPr lang="en-US" altLang="zh-CN" sz="4000" b="1" dirty="0">
              <a:solidFill>
                <a:srgbClr val="003E81"/>
              </a:solidFill>
            </a:endParaRPr>
          </a:p>
        </p:txBody>
      </p:sp>
      <p:sp>
        <p:nvSpPr>
          <p:cNvPr id="9" name="矩形 8"/>
          <p:cNvSpPr/>
          <p:nvPr/>
        </p:nvSpPr>
        <p:spPr>
          <a:xfrm flipV="1">
            <a:off x="5784846" y="2632179"/>
            <a:ext cx="765739" cy="45719"/>
          </a:xfrm>
          <a:prstGeom prst="rect">
            <a:avLst/>
          </a:prstGeom>
          <a:solidFill>
            <a:srgbClr val="003E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文本框 8"/>
          <p:cNvSpPr txBox="1"/>
          <p:nvPr/>
        </p:nvSpPr>
        <p:spPr>
          <a:xfrm>
            <a:off x="6540687" y="3124622"/>
            <a:ext cx="4378912" cy="13415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a:solidFill>
                  <a:schemeClr val="tx1">
                    <a:lumMod val="75000"/>
                    <a:lumOff val="25000"/>
                  </a:schemeClr>
                </a:solidFill>
                <a:latin typeface="+mn-ea"/>
              </a:rPr>
              <a:t>SQL</a:t>
            </a:r>
            <a:r>
              <a:rPr lang="zh-CN" altLang="en-US" sz="1600" dirty="0">
                <a:solidFill>
                  <a:schemeClr val="tx1">
                    <a:lumMod val="75000"/>
                    <a:lumOff val="25000"/>
                  </a:schemeClr>
                </a:solidFill>
                <a:latin typeface="+mn-ea"/>
              </a:rPr>
              <a:t>注入测试工具：</a:t>
            </a:r>
            <a:r>
              <a:rPr lang="en-US" altLang="zh-CN" sz="1600" dirty="0">
                <a:solidFill>
                  <a:schemeClr val="tx1">
                    <a:lumMod val="75000"/>
                    <a:lumOff val="25000"/>
                  </a:schemeClr>
                </a:solidFill>
                <a:latin typeface="+mn-ea"/>
              </a:rPr>
              <a:t>SQLMap</a:t>
            </a:r>
            <a:r>
              <a:rPr lang="zh-CN" altLang="en-US" sz="1600" dirty="0">
                <a:solidFill>
                  <a:schemeClr val="tx1">
                    <a:lumMod val="75000"/>
                    <a:lumOff val="25000"/>
                  </a:schemeClr>
                </a:solidFill>
                <a:latin typeface="+mn-ea"/>
              </a:rPr>
              <a:t>和</a:t>
            </a:r>
            <a:r>
              <a:rPr lang="en-US" altLang="zh-CN" sz="1600" dirty="0">
                <a:solidFill>
                  <a:schemeClr val="tx1">
                    <a:lumMod val="75000"/>
                    <a:lumOff val="25000"/>
                  </a:schemeClr>
                </a:solidFill>
                <a:latin typeface="+mn-ea"/>
              </a:rPr>
              <a:t>SonarQube</a:t>
            </a:r>
            <a:r>
              <a:rPr lang="zh-CN" altLang="en-US" sz="1600" dirty="0">
                <a:solidFill>
                  <a:schemeClr val="tx1">
                    <a:lumMod val="75000"/>
                    <a:lumOff val="25000"/>
                  </a:schemeClr>
                </a:solidFill>
                <a:latin typeface="+mn-ea"/>
              </a:rPr>
              <a:t>等。</a:t>
            </a:r>
            <a:endParaRPr lang="en-US" altLang="zh-CN" sz="1600" dirty="0">
              <a:solidFill>
                <a:schemeClr val="tx1">
                  <a:lumMod val="75000"/>
                  <a:lumOff val="25000"/>
                </a:schemeClr>
              </a:solidFill>
              <a:latin typeface="+mn-ea"/>
            </a:endParaRPr>
          </a:p>
          <a:p>
            <a:pPr>
              <a:lnSpc>
                <a:spcPct val="130000"/>
              </a:lnSpc>
            </a:pPr>
            <a:r>
              <a:rPr lang="zh-CN" altLang="en-US" sz="1600" dirty="0">
                <a:solidFill>
                  <a:schemeClr val="tx1">
                    <a:lumMod val="75000"/>
                    <a:lumOff val="25000"/>
                  </a:schemeClr>
                </a:solidFill>
                <a:latin typeface="+mn-ea"/>
              </a:rPr>
              <a:t>测试人员模拟攻击者的行为，针对</a:t>
            </a:r>
            <a:r>
              <a:rPr lang="en-US" altLang="zh-CN" sz="1600" dirty="0">
                <a:solidFill>
                  <a:schemeClr val="tx1">
                    <a:lumMod val="75000"/>
                    <a:lumOff val="25000"/>
                  </a:schemeClr>
                </a:solidFill>
                <a:latin typeface="+mn-ea"/>
              </a:rPr>
              <a:t>Web</a:t>
            </a:r>
            <a:r>
              <a:rPr lang="zh-CN" altLang="en-US" sz="1600" dirty="0">
                <a:solidFill>
                  <a:schemeClr val="tx1">
                    <a:lumMod val="75000"/>
                    <a:lumOff val="25000"/>
                  </a:schemeClr>
                </a:solidFill>
                <a:latin typeface="+mn-ea"/>
              </a:rPr>
              <a:t>应用中各种输入参数进行注入，对数据库安全性进行评估和优化，避免数据泄露和丢失问题。</a:t>
            </a:r>
            <a:endParaRPr lang="en-US" altLang="zh-CN" sz="1600" dirty="0">
              <a:solidFill>
                <a:schemeClr val="tx1">
                  <a:lumMod val="75000"/>
                  <a:lumOff val="25000"/>
                </a:schemeClr>
              </a:solidFill>
              <a:latin typeface="+mn-ea"/>
            </a:endParaRPr>
          </a:p>
        </p:txBody>
      </p:sp>
      <p:sp>
        <p:nvSpPr>
          <p:cNvPr id="12" name="矩形 11"/>
          <p:cNvSpPr/>
          <p:nvPr/>
        </p:nvSpPr>
        <p:spPr>
          <a:xfrm>
            <a:off x="6596915" y="2610930"/>
            <a:ext cx="2021707" cy="525657"/>
          </a:xfrm>
          <a:prstGeom prst="rect">
            <a:avLst/>
          </a:prstGeom>
        </p:spPr>
        <p:txBody>
          <a:bodyPr wrap="none">
            <a:spAutoFit/>
          </a:bodyPr>
          <a:lstStyle/>
          <a:p>
            <a:pPr lvl="0">
              <a:lnSpc>
                <a:spcPct val="130000"/>
              </a:lnSpc>
            </a:pPr>
            <a:r>
              <a:rPr lang="en-US" altLang="zh-CN" sz="2400" b="1" dirty="0">
                <a:solidFill>
                  <a:srgbClr val="003E81"/>
                </a:solidFill>
              </a:rPr>
              <a:t>SQL</a:t>
            </a:r>
            <a:r>
              <a:rPr lang="zh-CN" altLang="en-US" sz="2400" b="1" dirty="0">
                <a:solidFill>
                  <a:srgbClr val="003E81"/>
                </a:solidFill>
              </a:rPr>
              <a:t>注入测试</a:t>
            </a:r>
            <a:endParaRPr lang="en-US" altLang="zh-CN" sz="2400" b="1" dirty="0">
              <a:solidFill>
                <a:srgbClr val="003E81"/>
              </a:solidFill>
            </a:endParaRPr>
          </a:p>
        </p:txBody>
      </p:sp>
      <p:sp>
        <p:nvSpPr>
          <p:cNvPr id="13" name="矩形 12"/>
          <p:cNvSpPr/>
          <p:nvPr/>
        </p:nvSpPr>
        <p:spPr>
          <a:xfrm>
            <a:off x="5724439" y="2632179"/>
            <a:ext cx="816249" cy="814582"/>
          </a:xfrm>
          <a:prstGeom prst="rect">
            <a:avLst/>
          </a:prstGeom>
        </p:spPr>
        <p:txBody>
          <a:bodyPr wrap="none">
            <a:spAutoFit/>
          </a:bodyPr>
          <a:lstStyle/>
          <a:p>
            <a:pPr lvl="0">
              <a:lnSpc>
                <a:spcPct val="130000"/>
              </a:lnSpc>
            </a:pPr>
            <a:r>
              <a:rPr lang="en-US" altLang="zh-CN" sz="4000" b="1" dirty="0">
                <a:solidFill>
                  <a:srgbClr val="003E81"/>
                </a:solidFill>
              </a:rPr>
              <a:t>02</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44619"/>
            <a:ext cx="3769087" cy="3644263"/>
          </a:xfrm>
          <a:prstGeom prst="rect">
            <a:avLst/>
          </a:prstGeom>
        </p:spPr>
      </p:pic>
      <p:sp>
        <p:nvSpPr>
          <p:cNvPr id="2" name="文本占位符 1"/>
          <p:cNvSpPr>
            <a:spLocks noGrp="1"/>
          </p:cNvSpPr>
          <p:nvPr>
            <p:ph type="body" sz="quarter" idx="10"/>
          </p:nvPr>
        </p:nvSpPr>
        <p:spPr>
          <a:xfrm>
            <a:off x="322289" y="291249"/>
            <a:ext cx="4578895" cy="721395"/>
          </a:xfrm>
        </p:spPr>
        <p:txBody>
          <a:bodyPr/>
          <a:lstStyle/>
          <a:p>
            <a:r>
              <a:rPr kumimoji="1" lang="en-US" altLang="zh-CN" dirty="0">
                <a:solidFill>
                  <a:srgbClr val="003E81"/>
                </a:solidFill>
              </a:rPr>
              <a:t>05</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应用安全性分析与防护</a:t>
            </a:r>
          </a:p>
        </p:txBody>
      </p:sp>
      <p:sp>
        <p:nvSpPr>
          <p:cNvPr id="5" name="文本框 8"/>
          <p:cNvSpPr txBox="1"/>
          <p:nvPr/>
        </p:nvSpPr>
        <p:spPr>
          <a:xfrm>
            <a:off x="322288" y="1012644"/>
            <a:ext cx="6435127" cy="5256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panose="020B0604020202020204" pitchFamily="34" charset="0"/>
              <a:buChar char="•"/>
            </a:pPr>
            <a:r>
              <a:rPr lang="zh-CN" altLang="en-US" sz="2400" b="1" dirty="0">
                <a:solidFill>
                  <a:schemeClr val="tx1">
                    <a:lumMod val="75000"/>
                    <a:lumOff val="25000"/>
                  </a:schemeClr>
                </a:solidFill>
                <a:latin typeface="+mn-ea"/>
              </a:rPr>
              <a:t>四、</a:t>
            </a:r>
            <a:r>
              <a:rPr lang="en-US" altLang="zh-CN" sz="2400" b="1" dirty="0">
                <a:solidFill>
                  <a:schemeClr val="tx1">
                    <a:lumMod val="75000"/>
                    <a:lumOff val="25000"/>
                  </a:schemeClr>
                </a:solidFill>
                <a:latin typeface="+mn-ea"/>
              </a:rPr>
              <a:t>AWVS</a:t>
            </a:r>
            <a:r>
              <a:rPr lang="zh-CN" altLang="en-US" sz="2400" b="1" dirty="0">
                <a:solidFill>
                  <a:schemeClr val="tx1">
                    <a:lumMod val="75000"/>
                    <a:lumOff val="25000"/>
                  </a:schemeClr>
                </a:solidFill>
                <a:latin typeface="+mn-ea"/>
              </a:rPr>
              <a:t>扫描</a:t>
            </a:r>
          </a:p>
        </p:txBody>
      </p:sp>
      <p:sp>
        <p:nvSpPr>
          <p:cNvPr id="3" name="文本框 8"/>
          <p:cNvSpPr txBox="1"/>
          <p:nvPr/>
        </p:nvSpPr>
        <p:spPr>
          <a:xfrm>
            <a:off x="533782" y="2175339"/>
            <a:ext cx="10567034" cy="24540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nSpc>
                <a:spcPct val="130000"/>
              </a:lnSpc>
              <a:buFont typeface="Arial" panose="020B0604020202020204" pitchFamily="34" charset="0"/>
              <a:buChar char="•"/>
            </a:pPr>
            <a:r>
              <a:rPr lang="zh-CN" altLang="en-US" sz="2000" dirty="0">
                <a:solidFill>
                  <a:schemeClr val="tx1">
                    <a:lumMod val="75000"/>
                    <a:lumOff val="25000"/>
                  </a:schemeClr>
                </a:solidFill>
                <a:latin typeface="+mn-ea"/>
              </a:rPr>
              <a:t>将目标</a:t>
            </a:r>
            <a:r>
              <a:rPr lang="en-US" altLang="zh-CN" sz="2000" dirty="0">
                <a:solidFill>
                  <a:schemeClr val="tx1">
                    <a:lumMod val="75000"/>
                    <a:lumOff val="25000"/>
                  </a:schemeClr>
                </a:solidFill>
                <a:latin typeface="+mn-ea"/>
              </a:rPr>
              <a:t>Web</a:t>
            </a:r>
            <a:r>
              <a:rPr lang="zh-CN" altLang="en-US" sz="2000" dirty="0">
                <a:solidFill>
                  <a:schemeClr val="tx1">
                    <a:lumMod val="75000"/>
                    <a:lumOff val="25000"/>
                  </a:schemeClr>
                </a:solidFill>
                <a:latin typeface="+mn-ea"/>
              </a:rPr>
              <a:t>应用添加到</a:t>
            </a:r>
            <a:r>
              <a:rPr lang="en-US" altLang="zh-CN" sz="2000" dirty="0">
                <a:solidFill>
                  <a:schemeClr val="tx1">
                    <a:lumMod val="75000"/>
                    <a:lumOff val="25000"/>
                  </a:schemeClr>
                </a:solidFill>
                <a:latin typeface="+mn-ea"/>
              </a:rPr>
              <a:t>AWVS</a:t>
            </a:r>
            <a:r>
              <a:rPr lang="zh-CN" altLang="en-US" sz="2000" dirty="0">
                <a:solidFill>
                  <a:schemeClr val="tx1">
                    <a:lumMod val="75000"/>
                    <a:lumOff val="25000"/>
                  </a:schemeClr>
                </a:solidFill>
                <a:latin typeface="+mn-ea"/>
              </a:rPr>
              <a:t>扫描列表中，在扫描前配置相应的扫描参数，启动扫描任务，</a:t>
            </a:r>
            <a:r>
              <a:rPr lang="en-US" altLang="zh-CN" sz="2000" dirty="0">
                <a:solidFill>
                  <a:schemeClr val="tx1">
                    <a:lumMod val="75000"/>
                    <a:lumOff val="25000"/>
                  </a:schemeClr>
                </a:solidFill>
                <a:latin typeface="+mn-ea"/>
              </a:rPr>
              <a:t>AWVS</a:t>
            </a:r>
            <a:r>
              <a:rPr lang="zh-CN" altLang="en-US" sz="2000" dirty="0">
                <a:solidFill>
                  <a:schemeClr val="tx1">
                    <a:lumMod val="75000"/>
                    <a:lumOff val="25000"/>
                  </a:schemeClr>
                </a:solidFill>
                <a:latin typeface="+mn-ea"/>
              </a:rPr>
              <a:t>进行漏洞检测和分析。</a:t>
            </a:r>
            <a:endParaRPr lang="en-US" altLang="zh-CN" sz="20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endParaRPr lang="zh-CN" altLang="en-US" sz="20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000" dirty="0">
                <a:solidFill>
                  <a:schemeClr val="tx1">
                    <a:lumMod val="75000"/>
                    <a:lumOff val="25000"/>
                  </a:schemeClr>
                </a:solidFill>
                <a:latin typeface="+mn-ea"/>
              </a:rPr>
              <a:t>完成扫描任务后，分析</a:t>
            </a:r>
            <a:r>
              <a:rPr lang="en-US" altLang="zh-CN" sz="2000" dirty="0">
                <a:solidFill>
                  <a:schemeClr val="tx1">
                    <a:lumMod val="75000"/>
                    <a:lumOff val="25000"/>
                  </a:schemeClr>
                </a:solidFill>
                <a:latin typeface="+mn-ea"/>
              </a:rPr>
              <a:t>AWVS</a:t>
            </a:r>
            <a:r>
              <a:rPr lang="zh-CN" altLang="en-US" sz="2000" dirty="0">
                <a:solidFill>
                  <a:schemeClr val="tx1">
                    <a:lumMod val="75000"/>
                    <a:lumOff val="25000"/>
                  </a:schemeClr>
                </a:solidFill>
                <a:latin typeface="+mn-ea"/>
              </a:rPr>
              <a:t>生成的扫描报告，检测出</a:t>
            </a:r>
            <a:r>
              <a:rPr lang="en-US" altLang="zh-CN" sz="2000" dirty="0">
                <a:solidFill>
                  <a:schemeClr val="tx1">
                    <a:lumMod val="75000"/>
                    <a:lumOff val="25000"/>
                  </a:schemeClr>
                </a:solidFill>
                <a:latin typeface="+mn-ea"/>
              </a:rPr>
              <a:t>Web</a:t>
            </a:r>
            <a:r>
              <a:rPr lang="zh-CN" altLang="en-US" sz="2000" dirty="0">
                <a:solidFill>
                  <a:schemeClr val="tx1">
                    <a:lumMod val="75000"/>
                    <a:lumOff val="25000"/>
                  </a:schemeClr>
                </a:solidFill>
                <a:latin typeface="+mn-ea"/>
              </a:rPr>
              <a:t>应用存在</a:t>
            </a:r>
            <a:r>
              <a:rPr lang="en-US" altLang="zh-CN" sz="2000" dirty="0">
                <a:solidFill>
                  <a:schemeClr val="tx1">
                    <a:lumMod val="75000"/>
                    <a:lumOff val="25000"/>
                  </a:schemeClr>
                </a:solidFill>
                <a:latin typeface="+mn-ea"/>
              </a:rPr>
              <a:t>XSS</a:t>
            </a:r>
            <a:r>
              <a:rPr lang="zh-CN" altLang="en-US" sz="2000" dirty="0">
                <a:solidFill>
                  <a:schemeClr val="tx1">
                    <a:lumMod val="75000"/>
                    <a:lumOff val="25000"/>
                  </a:schemeClr>
                </a:solidFill>
                <a:latin typeface="+mn-ea"/>
              </a:rPr>
              <a:t>漏洞。</a:t>
            </a:r>
            <a:endParaRPr lang="en-US" altLang="zh-CN" sz="20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endParaRPr lang="zh-CN" altLang="en-US" sz="2000" dirty="0">
              <a:solidFill>
                <a:schemeClr val="tx1">
                  <a:lumMod val="75000"/>
                  <a:lumOff val="25000"/>
                </a:schemeClr>
              </a:solidFill>
              <a:latin typeface="+mn-ea"/>
            </a:endParaRPr>
          </a:p>
          <a:p>
            <a:pPr marL="342900" indent="-342900">
              <a:lnSpc>
                <a:spcPct val="130000"/>
              </a:lnSpc>
              <a:buFont typeface="Arial" panose="020B0604020202020204" pitchFamily="34" charset="0"/>
              <a:buChar char="•"/>
            </a:pPr>
            <a:r>
              <a:rPr lang="zh-CN" altLang="en-US" sz="2000" dirty="0">
                <a:solidFill>
                  <a:schemeClr val="tx1">
                    <a:lumMod val="75000"/>
                    <a:lumOff val="25000"/>
                  </a:schemeClr>
                </a:solidFill>
                <a:latin typeface="+mn-ea"/>
              </a:rPr>
              <a:t>采取加强措施，有效地防范</a:t>
            </a:r>
            <a:r>
              <a:rPr lang="en-US" altLang="zh-CN" sz="2000" dirty="0">
                <a:solidFill>
                  <a:schemeClr val="tx1">
                    <a:lumMod val="75000"/>
                    <a:lumOff val="25000"/>
                  </a:schemeClr>
                </a:solidFill>
                <a:latin typeface="+mn-ea"/>
              </a:rPr>
              <a:t>Web</a:t>
            </a:r>
            <a:r>
              <a:rPr lang="zh-CN" altLang="en-US" sz="2000" dirty="0">
                <a:solidFill>
                  <a:schemeClr val="tx1">
                    <a:lumMod val="75000"/>
                    <a:lumOff val="25000"/>
                  </a:schemeClr>
                </a:solidFill>
                <a:latin typeface="+mn-ea"/>
              </a:rPr>
              <a:t>应用中的</a:t>
            </a:r>
            <a:r>
              <a:rPr lang="en-US" altLang="zh-CN" sz="2000" dirty="0">
                <a:solidFill>
                  <a:schemeClr val="tx1">
                    <a:lumMod val="75000"/>
                    <a:lumOff val="25000"/>
                  </a:schemeClr>
                </a:solidFill>
                <a:latin typeface="+mn-ea"/>
              </a:rPr>
              <a:t>XSS</a:t>
            </a:r>
            <a:r>
              <a:rPr lang="zh-CN" altLang="en-US" sz="2000" dirty="0">
                <a:solidFill>
                  <a:schemeClr val="tx1">
                    <a:lumMod val="75000"/>
                    <a:lumOff val="25000"/>
                  </a:schemeClr>
                </a:solidFill>
                <a:latin typeface="+mn-ea"/>
              </a:rPr>
              <a:t>漏洞，提高应用安全性和可靠性。</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1"/>
          <p:cNvSpPr txBox="1"/>
          <p:nvPr/>
        </p:nvSpPr>
        <p:spPr>
          <a:xfrm>
            <a:off x="4306017" y="2520916"/>
            <a:ext cx="3865716" cy="1041761"/>
          </a:xfrm>
          <a:prstGeom prst="rect">
            <a:avLst/>
          </a:prstGeom>
        </p:spPr>
        <p:txBody>
          <a:bodyPr anchor="t"/>
          <a:lstStyle>
            <a:lvl1pPr marL="0" indent="0" algn="l" defTabSz="914400" rtl="0" eaLnBrk="1" latinLnBrk="0" hangingPunct="1">
              <a:lnSpc>
                <a:spcPct val="100000"/>
              </a:lnSpc>
              <a:spcBef>
                <a:spcPts val="1000"/>
              </a:spcBef>
              <a:buFont typeface="Arial" panose="020B0604020202020204" pitchFamily="34" charset="0"/>
              <a:buNone/>
              <a:defRPr sz="5400" b="1" kern="1200">
                <a:solidFill>
                  <a:schemeClr val="bg1"/>
                </a:solidFill>
                <a:latin typeface="微软雅黑" panose="020B0503020204020204" charset="-122"/>
                <a:ea typeface="微软雅黑" panose="020B0503020204020204" charset="-122"/>
                <a:cs typeface="微软雅黑" panose="020B0503020204020204" charset="-122"/>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微软雅黑" panose="020B0503020204020204" charset="-122"/>
                <a:ea typeface="微软雅黑" panose="020B0503020204020204" charset="-122"/>
                <a:cs typeface="微软雅黑" panose="020B0503020204020204" charset="-122"/>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微软雅黑" panose="020B0503020204020204" charset="-122"/>
                <a:ea typeface="微软雅黑" panose="020B0503020204020204" charset="-122"/>
                <a:cs typeface="微软雅黑" panose="020B0503020204020204" charset="-122"/>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微软雅黑" panose="020B0503020204020204" charset="-122"/>
                <a:ea typeface="微软雅黑" panose="020B0503020204020204" charset="-122"/>
                <a:cs typeface="微软雅黑" panose="020B0503020204020204" charset="-122"/>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微软雅黑" panose="020B0503020204020204" charset="-122"/>
                <a:ea typeface="微软雅黑" panose="020B0503020204020204" charset="-122"/>
                <a:cs typeface="微软雅黑" panose="020B0503020204020204"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dirty="0"/>
              <a:t>感谢大家！</a:t>
            </a:r>
            <a:endParaRPr kumimoji="1" lang="en-US" altLang="zh-CN" dirty="0"/>
          </a:p>
        </p:txBody>
      </p:sp>
      <p:pic>
        <p:nvPicPr>
          <p:cNvPr id="12" name="图片 11"/>
          <p:cNvPicPr>
            <a:picLocks noChangeAspect="1"/>
          </p:cNvPicPr>
          <p:nvPr/>
        </p:nvPicPr>
        <p:blipFill>
          <a:blip r:embed="rId2">
            <a:lum bright="100000"/>
          </a:blip>
          <a:stretch>
            <a:fillRect/>
          </a:stretch>
        </p:blipFill>
        <p:spPr>
          <a:xfrm>
            <a:off x="5037156" y="6093921"/>
            <a:ext cx="2117688" cy="5707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784697" y="1784662"/>
            <a:ext cx="10680094" cy="4836632"/>
          </a:xfrm>
          <a:prstGeom prst="rect">
            <a:avLst/>
          </a:prstGeom>
        </p:spPr>
      </p:pic>
      <p:pic>
        <p:nvPicPr>
          <p:cNvPr id="10" name="图片 9"/>
          <p:cNvPicPr>
            <a:picLocks noChangeAspect="1"/>
          </p:cNvPicPr>
          <p:nvPr/>
        </p:nvPicPr>
        <p:blipFill rotWithShape="1">
          <a:blip r:embed="rId3">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a:xfrm>
            <a:off x="322289" y="259453"/>
            <a:ext cx="5302783" cy="721395"/>
          </a:xfrm>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1045846" y="1100811"/>
            <a:ext cx="3160394"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a:solidFill>
                  <a:schemeClr val="tx1">
                    <a:lumMod val="75000"/>
                    <a:lumOff val="25000"/>
                  </a:schemeClr>
                </a:solidFill>
                <a:latin typeface="+mn-ea"/>
              </a:rPr>
              <a:t>2</a:t>
            </a:r>
            <a:r>
              <a:rPr lang="zh-CN" altLang="en-US" sz="2000" b="1" dirty="0">
                <a:solidFill>
                  <a:schemeClr val="tx1">
                    <a:lumMod val="75000"/>
                    <a:lumOff val="25000"/>
                  </a:schemeClr>
                </a:solidFill>
                <a:latin typeface="+mn-ea"/>
              </a:rPr>
              <a:t>、搜索功能</a:t>
            </a:r>
            <a:endParaRPr lang="en-US" altLang="zh-CN" sz="2000" b="1" dirty="0">
              <a:solidFill>
                <a:schemeClr val="tx1">
                  <a:lumMod val="75000"/>
                  <a:lumOff val="25000"/>
                </a:schemeClr>
              </a:solidFill>
              <a:latin typeface="+mn-ea"/>
            </a:endParaRPr>
          </a:p>
        </p:txBody>
      </p:sp>
      <p:sp>
        <p:nvSpPr>
          <p:cNvPr id="11" name="矩形 10"/>
          <p:cNvSpPr/>
          <p:nvPr/>
        </p:nvSpPr>
        <p:spPr>
          <a:xfrm>
            <a:off x="3099881" y="2211421"/>
            <a:ext cx="5992237" cy="3988341"/>
          </a:xfrm>
          <a:prstGeom prst="rect">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矩形 11"/>
          <p:cNvSpPr/>
          <p:nvPr/>
        </p:nvSpPr>
        <p:spPr>
          <a:xfrm>
            <a:off x="4255850" y="1849407"/>
            <a:ext cx="1369222" cy="212857"/>
          </a:xfrm>
          <a:prstGeom prst="rect">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1045846" y="1084900"/>
            <a:ext cx="3160394"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a:solidFill>
                  <a:schemeClr val="tx1">
                    <a:lumMod val="75000"/>
                    <a:lumOff val="25000"/>
                  </a:schemeClr>
                </a:solidFill>
                <a:latin typeface="+mn-ea"/>
              </a:rPr>
              <a:t>3</a:t>
            </a:r>
            <a:r>
              <a:rPr lang="zh-CN" altLang="en-US" sz="2000" b="1" dirty="0">
                <a:solidFill>
                  <a:schemeClr val="tx1">
                    <a:lumMod val="75000"/>
                    <a:lumOff val="25000"/>
                  </a:schemeClr>
                </a:solidFill>
                <a:latin typeface="+mn-ea"/>
              </a:rPr>
              <a:t>、登录与注册功能</a:t>
            </a:r>
            <a:endParaRPr lang="en-US" altLang="zh-CN" sz="2000" b="1" dirty="0">
              <a:solidFill>
                <a:schemeClr val="tx1">
                  <a:lumMod val="75000"/>
                  <a:lumOff val="25000"/>
                </a:schemeClr>
              </a:solidFill>
              <a:latin typeface="+mn-ea"/>
            </a:endParaRPr>
          </a:p>
        </p:txBody>
      </p:sp>
      <p:sp>
        <p:nvSpPr>
          <p:cNvPr id="8" name="文本框 8"/>
          <p:cNvSpPr txBox="1"/>
          <p:nvPr/>
        </p:nvSpPr>
        <p:spPr>
          <a:xfrm>
            <a:off x="7983094" y="2558662"/>
            <a:ext cx="1343786"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登录界面</a:t>
            </a:r>
            <a:endParaRPr lang="en-US" altLang="zh-CN" sz="2000" b="1" dirty="0">
              <a:solidFill>
                <a:schemeClr val="tx1">
                  <a:lumMod val="75000"/>
                  <a:lumOff val="25000"/>
                </a:schemeClr>
              </a:solidFill>
              <a:latin typeface="+mn-ea"/>
            </a:endParaRPr>
          </a:p>
        </p:txBody>
      </p:sp>
      <p:sp>
        <p:nvSpPr>
          <p:cNvPr id="12" name="文本框 8"/>
          <p:cNvSpPr txBox="1"/>
          <p:nvPr/>
        </p:nvSpPr>
        <p:spPr>
          <a:xfrm>
            <a:off x="7983094" y="4810036"/>
            <a:ext cx="1343786"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solidFill>
                  <a:schemeClr val="tx1">
                    <a:lumMod val="75000"/>
                    <a:lumOff val="25000"/>
                  </a:schemeClr>
                </a:solidFill>
                <a:latin typeface="+mn-ea"/>
              </a:rPr>
              <a:t>注册界面</a:t>
            </a:r>
            <a:endParaRPr lang="en-US" altLang="zh-CN" sz="2000" b="1" dirty="0">
              <a:solidFill>
                <a:schemeClr val="tx1">
                  <a:lumMod val="75000"/>
                  <a:lumOff val="25000"/>
                </a:schemeClr>
              </a:solidFill>
              <a:latin typeface="+mn-ea"/>
            </a:endParaRPr>
          </a:p>
        </p:txBody>
      </p:sp>
      <p:pic>
        <p:nvPicPr>
          <p:cNvPr id="4" name="图片 3"/>
          <p:cNvPicPr>
            <a:picLocks noChangeAspect="1"/>
          </p:cNvPicPr>
          <p:nvPr/>
        </p:nvPicPr>
        <p:blipFill>
          <a:blip r:embed="rId3"/>
          <a:stretch>
            <a:fillRect/>
          </a:stretch>
        </p:blipFill>
        <p:spPr>
          <a:xfrm>
            <a:off x="1143123" y="1607685"/>
            <a:ext cx="5854307" cy="2360392"/>
          </a:xfrm>
          <a:prstGeom prst="rect">
            <a:avLst/>
          </a:prstGeom>
        </p:spPr>
      </p:pic>
      <p:pic>
        <p:nvPicPr>
          <p:cNvPr id="5" name="图片 4"/>
          <p:cNvPicPr>
            <a:picLocks noChangeAspect="1"/>
          </p:cNvPicPr>
          <p:nvPr/>
        </p:nvPicPr>
        <p:blipFill>
          <a:blip r:embed="rId4"/>
          <a:stretch>
            <a:fillRect/>
          </a:stretch>
        </p:blipFill>
        <p:spPr>
          <a:xfrm>
            <a:off x="1143123" y="4002816"/>
            <a:ext cx="5854307" cy="244811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1045846" y="1148908"/>
            <a:ext cx="3160394"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a:solidFill>
                  <a:schemeClr val="tx1">
                    <a:lumMod val="75000"/>
                    <a:lumOff val="25000"/>
                  </a:schemeClr>
                </a:solidFill>
                <a:latin typeface="+mn-ea"/>
              </a:rPr>
              <a:t>4</a:t>
            </a:r>
            <a:r>
              <a:rPr lang="zh-CN" altLang="en-US" sz="2000" b="1" dirty="0">
                <a:solidFill>
                  <a:schemeClr val="tx1">
                    <a:lumMod val="75000"/>
                    <a:lumOff val="25000"/>
                  </a:schemeClr>
                </a:solidFill>
                <a:latin typeface="+mn-ea"/>
              </a:rPr>
              <a:t>、聊天功能</a:t>
            </a:r>
            <a:endParaRPr lang="en-US" altLang="zh-CN" sz="2000" b="1" dirty="0">
              <a:solidFill>
                <a:schemeClr val="tx1">
                  <a:lumMod val="75000"/>
                  <a:lumOff val="25000"/>
                </a:schemeClr>
              </a:solidFill>
              <a:latin typeface="+mn-ea"/>
            </a:endParaRPr>
          </a:p>
        </p:txBody>
      </p:sp>
      <p:pic>
        <p:nvPicPr>
          <p:cNvPr id="5" name="图片 4"/>
          <p:cNvPicPr>
            <a:picLocks noChangeAspect="1"/>
          </p:cNvPicPr>
          <p:nvPr/>
        </p:nvPicPr>
        <p:blipFill>
          <a:blip r:embed="rId3"/>
          <a:stretch>
            <a:fillRect/>
          </a:stretch>
        </p:blipFill>
        <p:spPr>
          <a:xfrm>
            <a:off x="4394307" y="449606"/>
            <a:ext cx="5910594" cy="2741066"/>
          </a:xfrm>
          <a:prstGeom prst="rect">
            <a:avLst/>
          </a:prstGeom>
        </p:spPr>
      </p:pic>
      <p:sp>
        <p:nvSpPr>
          <p:cNvPr id="7" name="矩形 6"/>
          <p:cNvSpPr/>
          <p:nvPr/>
        </p:nvSpPr>
        <p:spPr>
          <a:xfrm>
            <a:off x="4338537" y="603115"/>
            <a:ext cx="1199744" cy="2380034"/>
          </a:xfrm>
          <a:prstGeom prst="rect">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 name="图片 5"/>
          <p:cNvPicPr>
            <a:picLocks noChangeAspect="1"/>
          </p:cNvPicPr>
          <p:nvPr/>
        </p:nvPicPr>
        <p:blipFill>
          <a:blip r:embed="rId4"/>
          <a:stretch>
            <a:fillRect/>
          </a:stretch>
        </p:blipFill>
        <p:spPr>
          <a:xfrm>
            <a:off x="4394307" y="3382045"/>
            <a:ext cx="5910594" cy="3189568"/>
          </a:xfrm>
          <a:prstGeom prst="rect">
            <a:avLst/>
          </a:prstGeom>
        </p:spPr>
      </p:pic>
      <p:sp>
        <p:nvSpPr>
          <p:cNvPr id="9" name="矩形 8"/>
          <p:cNvSpPr/>
          <p:nvPr/>
        </p:nvSpPr>
        <p:spPr>
          <a:xfrm>
            <a:off x="8602495" y="3697641"/>
            <a:ext cx="1287292" cy="2558375"/>
          </a:xfrm>
          <a:prstGeom prst="rect">
            <a:avLst/>
          </a:prstGeom>
          <a:no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1045846" y="1194628"/>
            <a:ext cx="3160394"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a:solidFill>
                  <a:schemeClr val="tx1">
                    <a:lumMod val="75000"/>
                    <a:lumOff val="25000"/>
                  </a:schemeClr>
                </a:solidFill>
                <a:latin typeface="+mn-ea"/>
              </a:rPr>
              <a:t>5</a:t>
            </a:r>
            <a:r>
              <a:rPr lang="zh-CN" altLang="en-US" sz="2000" b="1" dirty="0">
                <a:solidFill>
                  <a:schemeClr val="tx1">
                    <a:lumMod val="75000"/>
                    <a:lumOff val="25000"/>
                  </a:schemeClr>
                </a:solidFill>
                <a:latin typeface="+mn-ea"/>
              </a:rPr>
              <a:t>、添加商品功能</a:t>
            </a:r>
            <a:endParaRPr lang="en-US" altLang="zh-CN" sz="2000" b="1" dirty="0">
              <a:solidFill>
                <a:schemeClr val="tx1">
                  <a:lumMod val="75000"/>
                  <a:lumOff val="25000"/>
                </a:schemeClr>
              </a:solidFill>
              <a:latin typeface="+mn-ea"/>
            </a:endParaRPr>
          </a:p>
        </p:txBody>
      </p:sp>
      <p:pic>
        <p:nvPicPr>
          <p:cNvPr id="5" name="图片 4"/>
          <p:cNvPicPr>
            <a:picLocks noChangeAspect="1"/>
          </p:cNvPicPr>
          <p:nvPr/>
        </p:nvPicPr>
        <p:blipFill>
          <a:blip r:embed="rId3"/>
          <a:stretch>
            <a:fillRect/>
          </a:stretch>
        </p:blipFill>
        <p:spPr>
          <a:xfrm>
            <a:off x="1420237" y="1812921"/>
            <a:ext cx="8622977" cy="468763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duotone>
              <a:schemeClr val="bg2">
                <a:shade val="45000"/>
                <a:satMod val="135000"/>
              </a:schemeClr>
              <a:prstClr val="white"/>
            </a:duotone>
          </a:blip>
          <a:srcRect t="-8375" r="69791"/>
          <a:stretch>
            <a:fillRect/>
          </a:stretch>
        </p:blipFill>
        <p:spPr>
          <a:xfrm>
            <a:off x="-1350761" y="4737351"/>
            <a:ext cx="3769087" cy="3644263"/>
          </a:xfrm>
          <a:prstGeom prst="rect">
            <a:avLst/>
          </a:prstGeom>
        </p:spPr>
      </p:pic>
      <p:sp>
        <p:nvSpPr>
          <p:cNvPr id="2" name="文本占位符 1"/>
          <p:cNvSpPr>
            <a:spLocks noGrp="1"/>
          </p:cNvSpPr>
          <p:nvPr>
            <p:ph type="body" sz="quarter" idx="10"/>
          </p:nvPr>
        </p:nvSpPr>
        <p:spPr/>
        <p:txBody>
          <a:bodyPr/>
          <a:lstStyle/>
          <a:p>
            <a:r>
              <a:rPr kumimoji="1" lang="en-US" altLang="zh-CN" dirty="0">
                <a:solidFill>
                  <a:srgbClr val="003E81"/>
                </a:solidFill>
              </a:rPr>
              <a:t>01</a:t>
            </a:r>
            <a:r>
              <a:rPr kumimoji="1" lang="zh-CN" altLang="en-US" dirty="0">
                <a:solidFill>
                  <a:srgbClr val="003E81"/>
                </a:solidFill>
              </a:rPr>
              <a:t> </a:t>
            </a:r>
            <a:r>
              <a:rPr kumimoji="1" lang="en-US" altLang="zh-CN" dirty="0">
                <a:solidFill>
                  <a:srgbClr val="003E81"/>
                </a:solidFill>
              </a:rPr>
              <a:t>WEB</a:t>
            </a:r>
            <a:r>
              <a:rPr kumimoji="1" lang="zh-CN" altLang="en-US" dirty="0">
                <a:solidFill>
                  <a:srgbClr val="003E81"/>
                </a:solidFill>
              </a:rPr>
              <a:t>应用构建与部署</a:t>
            </a:r>
          </a:p>
        </p:txBody>
      </p:sp>
      <p:sp>
        <p:nvSpPr>
          <p:cNvPr id="3" name="文本框 8"/>
          <p:cNvSpPr txBox="1"/>
          <p:nvPr/>
        </p:nvSpPr>
        <p:spPr>
          <a:xfrm>
            <a:off x="1045846" y="1185484"/>
            <a:ext cx="3160394" cy="45345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a:solidFill>
                  <a:schemeClr val="tx1">
                    <a:lumMod val="75000"/>
                    <a:lumOff val="25000"/>
                  </a:schemeClr>
                </a:solidFill>
                <a:latin typeface="+mn-ea"/>
              </a:rPr>
              <a:t>6</a:t>
            </a:r>
            <a:r>
              <a:rPr lang="zh-CN" altLang="en-US" sz="2000" b="1" dirty="0">
                <a:solidFill>
                  <a:schemeClr val="tx1">
                    <a:lumMod val="75000"/>
                    <a:lumOff val="25000"/>
                  </a:schemeClr>
                </a:solidFill>
                <a:latin typeface="+mn-ea"/>
              </a:rPr>
              <a:t>、展示商品功能</a:t>
            </a:r>
            <a:endParaRPr lang="en-US" altLang="zh-CN" sz="2000" b="1" dirty="0">
              <a:solidFill>
                <a:schemeClr val="tx1">
                  <a:lumMod val="75000"/>
                  <a:lumOff val="25000"/>
                </a:schemeClr>
              </a:solidFill>
              <a:latin typeface="+mn-ea"/>
            </a:endParaRPr>
          </a:p>
        </p:txBody>
      </p:sp>
      <p:pic>
        <p:nvPicPr>
          <p:cNvPr id="5" name="图片 4"/>
          <p:cNvPicPr>
            <a:picLocks noChangeAspect="1"/>
          </p:cNvPicPr>
          <p:nvPr/>
        </p:nvPicPr>
        <p:blipFill>
          <a:blip r:embed="rId3"/>
          <a:stretch>
            <a:fillRect/>
          </a:stretch>
        </p:blipFill>
        <p:spPr>
          <a:xfrm>
            <a:off x="1738006" y="1832882"/>
            <a:ext cx="8476035" cy="456004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KSO_WPP_MARK_KEY" val="3cad7d10-c06b-48b5-a8a3-acb53c984e66"/>
  <p:tag name="COMMONDATA" val="eyJoZGlkIjoiMzY3MTFjZjllOTE2NGU3YTViOTVmNDRjYzFkMjQwMWQifQ=="/>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TotalTime>
  <Words>2124</Words>
  <Application>Microsoft Office PowerPoint</Application>
  <PresentationFormat>宽屏</PresentationFormat>
  <Paragraphs>352</Paragraphs>
  <Slides>49</Slides>
  <Notes>0</Notes>
  <HiddenSlides>0</HiddenSlides>
  <MMClips>0</MMClips>
  <ScaleCrop>false</ScaleCrop>
  <HeadingPairs>
    <vt:vector size="6" baseType="variant">
      <vt:variant>
        <vt:lpstr>已用的字体</vt:lpstr>
      </vt:variant>
      <vt:variant>
        <vt:i4>3</vt:i4>
      </vt:variant>
      <vt:variant>
        <vt:lpstr>主题</vt:lpstr>
      </vt:variant>
      <vt:variant>
        <vt:i4>2</vt:i4>
      </vt:variant>
      <vt:variant>
        <vt:lpstr>幻灯片标题</vt:lpstr>
      </vt:variant>
      <vt:variant>
        <vt:i4>49</vt:i4>
      </vt:variant>
    </vt:vector>
  </HeadingPairs>
  <TitlesOfParts>
    <vt:vector size="54" baseType="lpstr">
      <vt:lpstr>等线</vt:lpstr>
      <vt:lpstr>微软雅黑</vt:lpstr>
      <vt:lpstr>Arial</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Administrator</cp:lastModifiedBy>
  <cp:revision>182</cp:revision>
  <dcterms:created xsi:type="dcterms:W3CDTF">2015-08-18T02:51:00Z</dcterms:created>
  <dcterms:modified xsi:type="dcterms:W3CDTF">2023-06-06T09:24:38Z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67E81EDD031942569AFBB827FE875279_12</vt:lpwstr>
  </property>
  <property fmtid="{D5CDD505-2E9C-101B-9397-08002B2CF9AE}" pid="3" name="KSOProductBuildVer">
    <vt:lpwstr>2052-11.1.0.14309</vt:lpwstr>
  </property>
</Properties>
</file>

<file path=docProps/thumbnail.jpeg>
</file>